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0"/>
  </p:notesMasterIdLst>
  <p:sldIdLst>
    <p:sldId id="256" r:id="rId2"/>
    <p:sldId id="258" r:id="rId3"/>
    <p:sldId id="259" r:id="rId4"/>
    <p:sldId id="260" r:id="rId5"/>
    <p:sldId id="264" r:id="rId6"/>
    <p:sldId id="261" r:id="rId7"/>
    <p:sldId id="262" r:id="rId8"/>
    <p:sldId id="263" r:id="rId9"/>
  </p:sldIdLst>
  <p:sldSz cx="13004800" cy="9753600"/>
  <p:notesSz cx="6858000" cy="9144000"/>
  <p:embeddedFontLst>
    <p:embeddedFont>
      <p:font typeface="Helvetica" pitchFamily="34" charset="0"/>
      <p:regular r:id="rId11"/>
      <p:bold r:id="rId12"/>
      <p:italic r:id="rId13"/>
      <p:boldItalic r:id="rId14"/>
    </p:embeddedFont>
  </p:embeddedFontLst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1pPr>
    <a:lvl2pPr marL="0" marR="0" indent="22860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2pPr>
    <a:lvl3pPr marL="0" marR="0" indent="45720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3pPr>
    <a:lvl4pPr marL="0" marR="0" indent="68580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4pPr>
    <a:lvl5pPr marL="0" marR="0" indent="91440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5pPr>
    <a:lvl6pPr marL="0" marR="0" indent="114300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6pPr>
    <a:lvl7pPr marL="0" marR="0" indent="137160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7pPr>
    <a:lvl8pPr marL="0" marR="0" indent="160020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8pPr>
    <a:lvl9pPr marL="0" marR="0" indent="182880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A6AAA9"/>
    <a:srgbClr val="34A5DA"/>
    <a:srgbClr val="3634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Avenir Next Medium"/>
          <a:ea typeface="Avenir Next Medium"/>
          <a:cs typeface="Avenir Next Medium"/>
        </a:font>
        <a:schemeClr val="accent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chemeClr val="accent1">
              <a:hueOff val="178262"/>
              <a:satOff val="-8651"/>
              <a:lumOff val="-7254"/>
              <a:alpha val="29000"/>
            </a:scheme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0" cap="flat">
              <a:solidFill>
                <a:srgbClr val="5F6568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635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83878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chemeClr val="accent6">
              <a:alpha val="25000"/>
            </a:scheme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A01D73"/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81873"/>
          </a:solidFill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8187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83878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CDEE0">
              <a:alpha val="18000"/>
            </a:srgb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38787"/>
          </a:solidFill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-239254"/>
              <a:lumOff val="-1399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83878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EB9B">
              <a:alpha val="26000"/>
            </a:srgb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88900" cap="flat">
              <a:solidFill>
                <a:srgbClr val="5F6568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4EB9B">
                  <a:alpha val="26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635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D4EB9B">
                  <a:alpha val="26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47882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222222"/>
              </a:solidFill>
              <a:prstDash val="solid"/>
              <a:miter lim="400000"/>
            </a:ln>
          </a:top>
          <a:bottom>
            <a:ln w="25400" cap="flat">
              <a:solidFill>
                <a:srgbClr val="222222"/>
              </a:solidFill>
              <a:prstDash val="solid"/>
              <a:miter lim="400000"/>
            </a:ln>
          </a:bottom>
          <a:insideH>
            <a:ln w="25400" cap="flat">
              <a:solidFill>
                <a:srgbClr val="22222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38787">
              <a:alpha val="75000"/>
            </a:srgbClr>
          </a:solidFill>
        </a:fill>
      </a:tcStyle>
    </a:wholeTbl>
    <a:band2H>
      <a:tcTxStyle/>
      <a:tcStyle>
        <a:tcBdr/>
        <a:fill>
          <a:solidFill>
            <a:srgbClr val="686A6A">
              <a:alpha val="85000"/>
            </a:srgb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222222"/>
      </a:tcTxStyle>
      <a:tcStyle>
        <a:tcBdr>
          <a:left>
            <a:ln w="12700" cap="flat">
              <a:noFill/>
              <a:miter lim="400000"/>
            </a:ln>
          </a:left>
          <a:right>
            <a:ln w="63500" cap="flat">
              <a:solidFill>
                <a:srgbClr val="222222"/>
              </a:solidFill>
              <a:prstDash val="solid"/>
              <a:miter lim="400000"/>
            </a:ln>
          </a:right>
          <a:top>
            <a:ln w="25400" cap="flat">
              <a:solidFill>
                <a:srgbClr val="222222"/>
              </a:solidFill>
              <a:prstDash val="solid"/>
              <a:miter lim="400000"/>
            </a:ln>
          </a:top>
          <a:bottom>
            <a:ln w="25400" cap="flat">
              <a:solidFill>
                <a:srgbClr val="222222"/>
              </a:solidFill>
              <a:prstDash val="solid"/>
              <a:miter lim="400000"/>
            </a:ln>
          </a:bottom>
          <a:insideH>
            <a:ln w="25400" cap="flat">
              <a:solidFill>
                <a:srgbClr val="22222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86A6A">
              <a:alpha val="85000"/>
            </a:srgbClr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3D3D3D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0" cap="flat">
              <a:solidFill>
                <a:srgbClr val="22222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22222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38787"/>
          </a:solidFill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3D3D3D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63500" cap="flat">
              <a:solidFill>
                <a:srgbClr val="222222"/>
              </a:solidFill>
              <a:prstDash val="solid"/>
              <a:miter lim="400000"/>
            </a:ln>
          </a:bottom>
          <a:insideH>
            <a:ln w="25400" cap="flat">
              <a:solidFill>
                <a:srgbClr val="22222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38787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838787"/>
      </a:tcTxStyle>
      <a:tcStyle>
        <a:tcBdr>
          <a:left>
            <a:ln w="25400" cap="flat">
              <a:solidFill>
                <a:srgbClr val="5F6568"/>
              </a:solidFill>
              <a:prstDash val="solid"/>
              <a:miter lim="400000"/>
            </a:ln>
          </a:left>
          <a:right>
            <a:ln w="25400" cap="flat">
              <a:solidFill>
                <a:srgbClr val="5F6568"/>
              </a:solidFill>
              <a:prstDash val="solid"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25400" cap="flat">
              <a:solidFill>
                <a:srgbClr val="5F656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CDEE0">
              <a:alpha val="18000"/>
            </a:srgb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63500" cap="flat">
              <a:solidFill>
                <a:srgbClr val="5F6568"/>
              </a:solidFill>
              <a:prstDash val="solid"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25400" cap="flat">
              <a:solidFill>
                <a:srgbClr val="5F6568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0" cap="flat">
              <a:solidFill>
                <a:srgbClr val="5F6568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25400" cap="flat">
              <a:solidFill>
                <a:srgbClr val="5F6568"/>
              </a:solidFill>
              <a:prstDash val="solid"/>
              <a:miter lim="400000"/>
            </a:ln>
          </a:left>
          <a:right>
            <a:ln w="25400" cap="flat">
              <a:solidFill>
                <a:srgbClr val="5F6568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635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25400" cap="flat">
              <a:solidFill>
                <a:srgbClr val="5F6568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96" y="-78"/>
      </p:cViewPr>
      <p:guideLst>
        <p:guide orient="horz" pos="3072"/>
        <p:guide pos="409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3" name="Shape 163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0411248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&amp; Subtitle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/>
          <p:nvPr/>
        </p:nvSpPr>
        <p:spPr>
          <a:xfrm flipV="1">
            <a:off x="406400" y="6140894"/>
            <a:ext cx="12192000" cy="263"/>
          </a:xfrm>
          <a:prstGeom prst="line">
            <a:avLst/>
          </a:prstGeom>
          <a:ln w="381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xfrm>
            <a:off x="406400" y="6426200"/>
            <a:ext cx="12192000" cy="27051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17000"/>
            </a:lvl1pPr>
          </a:lstStyle>
          <a:p>
            <a:r>
              <a:t>Title Text</a:t>
            </a:r>
          </a:p>
        </p:txBody>
      </p:sp>
      <p:sp>
        <p:nvSpPr>
          <p:cNvPr id="14" name="Shape 14"/>
          <p:cNvSpPr>
            <a:spLocks noGrp="1"/>
          </p:cNvSpPr>
          <p:nvPr>
            <p:ph type="body" sz="quarter" idx="1"/>
          </p:nvPr>
        </p:nvSpPr>
        <p:spPr>
          <a:xfrm>
            <a:off x="406400" y="4267200"/>
            <a:ext cx="12192000" cy="1803400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  <a:lvl2pPr marL="0" indent="2286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2pPr>
            <a:lvl3pPr marL="0" indent="4572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3pPr>
            <a:lvl4pPr marL="0" indent="6858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4pPr>
            <a:lvl5pPr marL="0" indent="9144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" name="Shape 15"/>
          <p:cNvSpPr>
            <a:spLocks noGrp="1"/>
          </p:cNvSpPr>
          <p:nvPr>
            <p:ph type="sldNum" sz="quarter" idx="2"/>
          </p:nvPr>
        </p:nvSpPr>
        <p:spPr>
          <a:xfrm>
            <a:off x="12194440" y="431800"/>
            <a:ext cx="406898" cy="4572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>
            <a:spLocks noGrp="1"/>
          </p:cNvSpPr>
          <p:nvPr>
            <p:ph type="body" sz="quarter" idx="13"/>
          </p:nvPr>
        </p:nvSpPr>
        <p:spPr>
          <a:xfrm>
            <a:off x="406400" y="457200"/>
            <a:ext cx="11176000" cy="4572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45720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2400" cap="all" spc="120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t>Text</a:t>
            </a:r>
          </a:p>
        </p:txBody>
      </p:sp>
      <p:sp>
        <p:nvSpPr>
          <p:cNvPr id="102" name="Shape 10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buChar char="▸"/>
            </a:lvl1pPr>
            <a:lvl2pPr>
              <a:buClr>
                <a:schemeClr val="accent1"/>
              </a:buClr>
              <a:buChar char="▸"/>
            </a:lvl2pPr>
            <a:lvl3pPr>
              <a:buClr>
                <a:schemeClr val="accent1"/>
              </a:buClr>
              <a:buChar char="▸"/>
            </a:lvl3pPr>
            <a:lvl4pPr>
              <a:buClr>
                <a:schemeClr val="accent1"/>
              </a:buClr>
              <a:buChar char="▸"/>
            </a:lvl4pPr>
            <a:lvl5pPr>
              <a:buClr>
                <a:schemeClr val="accent1"/>
              </a:buClr>
              <a:buChar char="▸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3 Up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pic" sz="half" idx="13"/>
          </p:nvPr>
        </p:nvSpPr>
        <p:spPr>
          <a:xfrm>
            <a:off x="6503154" y="0"/>
            <a:ext cx="6502401" cy="4864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1" name="Shape 111"/>
          <p:cNvSpPr>
            <a:spLocks noGrp="1"/>
          </p:cNvSpPr>
          <p:nvPr>
            <p:ph type="pic" sz="half" idx="14"/>
          </p:nvPr>
        </p:nvSpPr>
        <p:spPr>
          <a:xfrm>
            <a:off x="6502400" y="4902200"/>
            <a:ext cx="6502400" cy="4864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2" name="Shape 112"/>
          <p:cNvSpPr>
            <a:spLocks noGrp="1"/>
          </p:cNvSpPr>
          <p:nvPr>
            <p:ph type="pic" idx="15"/>
          </p:nvPr>
        </p:nvSpPr>
        <p:spPr>
          <a:xfrm>
            <a:off x="0" y="0"/>
            <a:ext cx="6468534" cy="975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3" name="Shape 1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/>
          <p:nvPr/>
        </p:nvSpPr>
        <p:spPr>
          <a:xfrm>
            <a:off x="469900" y="1333500"/>
            <a:ext cx="12065000" cy="6438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24" y="0"/>
                </a:moveTo>
                <a:cubicBezTo>
                  <a:pt x="100" y="0"/>
                  <a:pt x="0" y="188"/>
                  <a:pt x="0" y="419"/>
                </a:cubicBezTo>
                <a:lnTo>
                  <a:pt x="0" y="19318"/>
                </a:lnTo>
                <a:cubicBezTo>
                  <a:pt x="0" y="19549"/>
                  <a:pt x="100" y="19736"/>
                  <a:pt x="224" y="19736"/>
                </a:cubicBezTo>
                <a:lnTo>
                  <a:pt x="17228" y="19736"/>
                </a:lnTo>
                <a:lnTo>
                  <a:pt x="17850" y="21600"/>
                </a:lnTo>
                <a:lnTo>
                  <a:pt x="18471" y="19736"/>
                </a:lnTo>
                <a:lnTo>
                  <a:pt x="21376" y="19736"/>
                </a:lnTo>
                <a:cubicBezTo>
                  <a:pt x="21500" y="19736"/>
                  <a:pt x="21600" y="19549"/>
                  <a:pt x="21600" y="19318"/>
                </a:cubicBezTo>
                <a:lnTo>
                  <a:pt x="21600" y="419"/>
                </a:lnTo>
                <a:cubicBezTo>
                  <a:pt x="21600" y="188"/>
                  <a:pt x="21500" y="0"/>
                  <a:pt x="21376" y="0"/>
                </a:cubicBezTo>
                <a:lnTo>
                  <a:pt x="224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28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"/>
              </a:defRPr>
            </a:pPr>
            <a:endParaRPr/>
          </a:p>
        </p:txBody>
      </p:sp>
      <p:sp>
        <p:nvSpPr>
          <p:cNvPr id="121" name="Shape 121"/>
          <p:cNvSpPr>
            <a:spLocks noGrp="1"/>
          </p:cNvSpPr>
          <p:nvPr>
            <p:ph type="body" sz="quarter" idx="13"/>
          </p:nvPr>
        </p:nvSpPr>
        <p:spPr>
          <a:xfrm>
            <a:off x="889000" y="1879600"/>
            <a:ext cx="11226800" cy="1297944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94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"/>
              </a:defRPr>
            </a:lvl1pPr>
          </a:lstStyle>
          <a:p>
            <a:r>
              <a:t>Type a quote here.</a:t>
            </a:r>
          </a:p>
        </p:txBody>
      </p:sp>
      <p:sp>
        <p:nvSpPr>
          <p:cNvPr id="122" name="Shape 122"/>
          <p:cNvSpPr>
            <a:spLocks noGrp="1"/>
          </p:cNvSpPr>
          <p:nvPr>
            <p:ph type="body" sz="quarter" idx="14"/>
          </p:nvPr>
        </p:nvSpPr>
        <p:spPr>
          <a:xfrm>
            <a:off x="406400" y="7757670"/>
            <a:ext cx="12192000" cy="863603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r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6000">
                <a:latin typeface="+mn-lt"/>
                <a:ea typeface="+mn-ea"/>
                <a:cs typeface="+mn-cs"/>
                <a:sym typeface="DIN Condensed"/>
              </a:defRPr>
            </a:lvl1pPr>
          </a:lstStyle>
          <a:p>
            <a:r>
              <a:t>Johnny Appleseed</a:t>
            </a:r>
          </a:p>
        </p:txBody>
      </p:sp>
      <p:sp>
        <p:nvSpPr>
          <p:cNvPr id="123" name="Shape 123"/>
          <p:cNvSpPr>
            <a:spLocks noGrp="1"/>
          </p:cNvSpPr>
          <p:nvPr>
            <p:ph type="body" sz="quarter" idx="15"/>
          </p:nvPr>
        </p:nvSpPr>
        <p:spPr>
          <a:xfrm>
            <a:off x="406400" y="457200"/>
            <a:ext cx="11176000" cy="4572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45720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2400" cap="all" spc="120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t>Text</a:t>
            </a:r>
          </a:p>
        </p:txBody>
      </p:sp>
      <p:sp>
        <p:nvSpPr>
          <p:cNvPr id="124" name="Shape 12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Quote Al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>
            <a:spLocks noGrp="1"/>
          </p:cNvSpPr>
          <p:nvPr>
            <p:ph type="body" sz="quarter" idx="13"/>
          </p:nvPr>
        </p:nvSpPr>
        <p:spPr>
          <a:xfrm>
            <a:off x="5892800" y="2641600"/>
            <a:ext cx="6705600" cy="25019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94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"/>
              </a:defRPr>
            </a:lvl1pPr>
          </a:lstStyle>
          <a:p>
            <a:r>
              <a:t>Type a quote here.</a:t>
            </a:r>
          </a:p>
        </p:txBody>
      </p:sp>
      <p:sp>
        <p:nvSpPr>
          <p:cNvPr id="132" name="Shape 132"/>
          <p:cNvSpPr>
            <a:spLocks noGrp="1"/>
          </p:cNvSpPr>
          <p:nvPr>
            <p:ph type="pic" idx="14"/>
          </p:nvPr>
        </p:nvSpPr>
        <p:spPr>
          <a:xfrm>
            <a:off x="0" y="0"/>
            <a:ext cx="5486400" cy="975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3" name="Shape 133"/>
          <p:cNvSpPr>
            <a:spLocks noGrp="1"/>
          </p:cNvSpPr>
          <p:nvPr>
            <p:ph type="body" sz="quarter" idx="15"/>
          </p:nvPr>
        </p:nvSpPr>
        <p:spPr>
          <a:xfrm>
            <a:off x="5892800" y="7789333"/>
            <a:ext cx="6705600" cy="863604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 defTabSz="457200">
              <a:spcBef>
                <a:spcPts val="0"/>
              </a:spcBef>
              <a:buClrTx/>
              <a:buSzTx/>
              <a:buFontTx/>
              <a:buNone/>
              <a:defRPr sz="6000">
                <a:solidFill>
                  <a:srgbClr val="232323"/>
                </a:solidFill>
                <a:latin typeface="+mn-lt"/>
                <a:ea typeface="+mn-ea"/>
                <a:cs typeface="+mn-cs"/>
                <a:sym typeface="DIN Condensed"/>
              </a:defRPr>
            </a:lvl1pPr>
          </a:lstStyle>
          <a:p>
            <a:r>
              <a:t>Johnny Appleseed</a:t>
            </a:r>
          </a:p>
        </p:txBody>
      </p:sp>
      <p:sp>
        <p:nvSpPr>
          <p:cNvPr id="134" name="Shape 13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2" name="Shape 14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Horizontal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3" name="Shape 23"/>
          <p:cNvSpPr>
            <a:spLocks noGrp="1"/>
          </p:cNvSpPr>
          <p:nvPr>
            <p:ph type="body" sz="quarter" idx="14"/>
          </p:nvPr>
        </p:nvSpPr>
        <p:spPr>
          <a:xfrm flipV="1">
            <a:off x="406400" y="6140894"/>
            <a:ext cx="12192000" cy="263"/>
          </a:xfrm>
          <a:prstGeom prst="line">
            <a:avLst/>
          </a:prstGeom>
          <a:ln w="38100">
            <a:solidFill>
              <a:srgbClr val="A6AAA9"/>
            </a:solidFill>
          </a:ln>
        </p:spPr>
        <p:txBody>
          <a:bodyPr anchor="ctr">
            <a:noAutofit/>
          </a:bodyPr>
          <a:lstStyle/>
          <a:p>
            <a:pPr marL="0" indent="0" defTabSz="457200">
              <a:spcBef>
                <a:spcPts val="0"/>
              </a:spcBef>
              <a:buClrTx/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4" name="Shape 24"/>
          <p:cNvSpPr>
            <a:spLocks noGrp="1"/>
          </p:cNvSpPr>
          <p:nvPr>
            <p:ph type="title"/>
          </p:nvPr>
        </p:nvSpPr>
        <p:spPr>
          <a:xfrm>
            <a:off x="406400" y="6426200"/>
            <a:ext cx="12192000" cy="27051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17000"/>
            </a:lvl1pPr>
          </a:lstStyle>
          <a:p>
            <a:r>
              <a:t>Title Text</a:t>
            </a:r>
          </a:p>
        </p:txBody>
      </p:sp>
      <p:sp>
        <p:nvSpPr>
          <p:cNvPr id="25" name="Shape 25"/>
          <p:cNvSpPr>
            <a:spLocks noGrp="1"/>
          </p:cNvSpPr>
          <p:nvPr>
            <p:ph type="body" sz="quarter" idx="1"/>
          </p:nvPr>
        </p:nvSpPr>
        <p:spPr>
          <a:xfrm>
            <a:off x="406400" y="4267200"/>
            <a:ext cx="12192000" cy="1803400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  <a:lvl2pPr marL="0" indent="2286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2pPr>
            <a:lvl3pPr marL="0" indent="4572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3pPr>
            <a:lvl4pPr marL="0" indent="6858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4pPr>
            <a:lvl5pPr marL="0" indent="9144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" name="Shape 26"/>
          <p:cNvSpPr>
            <a:spLocks noGrp="1"/>
          </p:cNvSpPr>
          <p:nvPr>
            <p:ph type="sldNum" sz="quarter" idx="2"/>
          </p:nvPr>
        </p:nvSpPr>
        <p:spPr>
          <a:xfrm>
            <a:off x="12194440" y="431800"/>
            <a:ext cx="406898" cy="4572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/>
          <p:nvPr/>
        </p:nvSpPr>
        <p:spPr>
          <a:xfrm flipV="1">
            <a:off x="406400" y="6140894"/>
            <a:ext cx="12192000" cy="263"/>
          </a:xfrm>
          <a:prstGeom prst="line">
            <a:avLst/>
          </a:prstGeom>
          <a:ln w="381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4" name="Shape 34"/>
          <p:cNvSpPr>
            <a:spLocks noGrp="1"/>
          </p:cNvSpPr>
          <p:nvPr>
            <p:ph type="title"/>
          </p:nvPr>
        </p:nvSpPr>
        <p:spPr>
          <a:xfrm>
            <a:off x="406400" y="6426200"/>
            <a:ext cx="12192000" cy="27051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17000"/>
            </a:lvl1pPr>
          </a:lstStyle>
          <a:p>
            <a:r>
              <a:t>Title Text</a:t>
            </a:r>
          </a:p>
        </p:txBody>
      </p:sp>
      <p:sp>
        <p:nvSpPr>
          <p:cNvPr id="35" name="Shape 35"/>
          <p:cNvSpPr>
            <a:spLocks noGrp="1"/>
          </p:cNvSpPr>
          <p:nvPr>
            <p:ph type="body" sz="quarter" idx="1"/>
          </p:nvPr>
        </p:nvSpPr>
        <p:spPr>
          <a:xfrm>
            <a:off x="406400" y="4267200"/>
            <a:ext cx="12192000" cy="1803400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  <a:lvl2pPr marL="0" indent="2286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2pPr>
            <a:lvl3pPr marL="0" indent="4572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3pPr>
            <a:lvl4pPr marL="0" indent="6858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4pPr>
            <a:lvl5pPr marL="0" indent="9144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6" name="Shape 36"/>
          <p:cNvSpPr>
            <a:spLocks noGrp="1"/>
          </p:cNvSpPr>
          <p:nvPr>
            <p:ph type="sldNum" sz="quarter" idx="2"/>
          </p:nvPr>
        </p:nvSpPr>
        <p:spPr>
          <a:xfrm>
            <a:off x="12161859" y="419100"/>
            <a:ext cx="406898" cy="4572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Center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>
            <a:spLocks noGrp="1"/>
          </p:cNvSpPr>
          <p:nvPr>
            <p:ph type="title"/>
          </p:nvPr>
        </p:nvSpPr>
        <p:spPr>
          <a:xfrm>
            <a:off x="406400" y="4038600"/>
            <a:ext cx="12192000" cy="45212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17000"/>
            </a:lvl1pPr>
          </a:lstStyle>
          <a:p>
            <a:r>
              <a:t>Title Text</a:t>
            </a:r>
          </a:p>
        </p:txBody>
      </p:sp>
      <p:sp>
        <p:nvSpPr>
          <p:cNvPr id="44" name="Shape 44"/>
          <p:cNvSpPr>
            <a:spLocks noGrp="1"/>
          </p:cNvSpPr>
          <p:nvPr>
            <p:ph type="sldNum" sz="quarter" idx="2"/>
          </p:nvPr>
        </p:nvSpPr>
        <p:spPr>
          <a:xfrm>
            <a:off x="12194440" y="431800"/>
            <a:ext cx="406898" cy="4572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Vertical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/>
          </p:cNvSpPr>
          <p:nvPr>
            <p:ph type="pic" idx="13"/>
          </p:nvPr>
        </p:nvSpPr>
        <p:spPr>
          <a:xfrm>
            <a:off x="0" y="0"/>
            <a:ext cx="5486400" cy="975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52" name="Shape 52"/>
          <p:cNvSpPr>
            <a:spLocks noGrp="1"/>
          </p:cNvSpPr>
          <p:nvPr>
            <p:ph type="title"/>
          </p:nvPr>
        </p:nvSpPr>
        <p:spPr>
          <a:xfrm>
            <a:off x="5892800" y="6426200"/>
            <a:ext cx="6705600" cy="27051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17000"/>
            </a:lvl1pPr>
          </a:lstStyle>
          <a:p>
            <a:r>
              <a:t>Title Text</a:t>
            </a:r>
          </a:p>
        </p:txBody>
      </p:sp>
      <p:sp>
        <p:nvSpPr>
          <p:cNvPr id="53" name="Shape 53"/>
          <p:cNvSpPr>
            <a:spLocks noGrp="1"/>
          </p:cNvSpPr>
          <p:nvPr>
            <p:ph type="body" sz="quarter" idx="1"/>
          </p:nvPr>
        </p:nvSpPr>
        <p:spPr>
          <a:xfrm>
            <a:off x="5892800" y="4267200"/>
            <a:ext cx="6705600" cy="1803400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  <a:lvl2pPr marL="0" indent="2286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2pPr>
            <a:lvl3pPr marL="0" indent="4572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3pPr>
            <a:lvl4pPr marL="0" indent="6858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4pPr>
            <a:lvl5pPr marL="0" indent="91440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4" name="Shape 54"/>
          <p:cNvSpPr>
            <a:spLocks noGrp="1"/>
          </p:cNvSpPr>
          <p:nvPr>
            <p:ph type="sldNum" sz="quarter" idx="2"/>
          </p:nvPr>
        </p:nvSpPr>
        <p:spPr>
          <a:xfrm>
            <a:off x="12194440" y="431800"/>
            <a:ext cx="406898" cy="4572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>
            <a:spLocks noGrp="1"/>
          </p:cNvSpPr>
          <p:nvPr>
            <p:ph type="body" sz="quarter" idx="13"/>
          </p:nvPr>
        </p:nvSpPr>
        <p:spPr>
          <a:xfrm>
            <a:off x="406400" y="457200"/>
            <a:ext cx="11176000" cy="4572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45720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2400" cap="all" spc="120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t>Text</a:t>
            </a:r>
          </a:p>
        </p:txBody>
      </p:sp>
      <p:sp>
        <p:nvSpPr>
          <p:cNvPr id="62" name="Shape 6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3" name="Shape 6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>
            <a:spLocks noGrp="1"/>
          </p:cNvSpPr>
          <p:nvPr>
            <p:ph type="body" sz="quarter" idx="13"/>
          </p:nvPr>
        </p:nvSpPr>
        <p:spPr>
          <a:xfrm>
            <a:off x="406400" y="457200"/>
            <a:ext cx="11176000" cy="4572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45720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2400" cap="all" spc="120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t>Text</a:t>
            </a:r>
          </a:p>
        </p:txBody>
      </p:sp>
      <p:sp>
        <p:nvSpPr>
          <p:cNvPr id="71" name="Shape 7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2" name="Shape 7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buChar char="▸"/>
            </a:lvl1pPr>
            <a:lvl2pPr>
              <a:buClr>
                <a:schemeClr val="accent1"/>
              </a:buClr>
              <a:buChar char="▸"/>
            </a:lvl2pPr>
            <a:lvl3pPr>
              <a:buClr>
                <a:schemeClr val="accent1"/>
              </a:buClr>
              <a:buChar char="▸"/>
            </a:lvl3pPr>
            <a:lvl4pPr>
              <a:buClr>
                <a:schemeClr val="accent1"/>
              </a:buClr>
              <a:buChar char="▸"/>
            </a:lvl4pPr>
            <a:lvl5pPr>
              <a:buClr>
                <a:schemeClr val="accent1"/>
              </a:buClr>
              <a:buChar char="▸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3" name="Shape 7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>
            <a:spLocks noGrp="1"/>
          </p:cNvSpPr>
          <p:nvPr>
            <p:ph type="body" sz="quarter" idx="13"/>
          </p:nvPr>
        </p:nvSpPr>
        <p:spPr>
          <a:xfrm>
            <a:off x="406400" y="457200"/>
            <a:ext cx="11176000" cy="4572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45720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2400" cap="all" spc="120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t>Text</a:t>
            </a:r>
          </a:p>
        </p:txBody>
      </p:sp>
      <p:sp>
        <p:nvSpPr>
          <p:cNvPr id="81" name="Shape 8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82" name="Shape 8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buChar char="▸"/>
            </a:lvl1pPr>
            <a:lvl2pPr>
              <a:buClr>
                <a:schemeClr val="accent1"/>
              </a:buClr>
              <a:buChar char="▸"/>
            </a:lvl2pPr>
            <a:lvl3pPr>
              <a:buClr>
                <a:schemeClr val="accent1"/>
              </a:buClr>
              <a:buChar char="▸"/>
            </a:lvl3pPr>
            <a:lvl4pPr>
              <a:buClr>
                <a:schemeClr val="accent1"/>
              </a:buClr>
              <a:buChar char="▸"/>
            </a:lvl4pPr>
            <a:lvl5pPr>
              <a:buClr>
                <a:schemeClr val="accent1"/>
              </a:buClr>
              <a:buChar char="▸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3" name="Shape 8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>
            <a:spLocks noGrp="1"/>
          </p:cNvSpPr>
          <p:nvPr>
            <p:ph type="body" sz="quarter" idx="13"/>
          </p:nvPr>
        </p:nvSpPr>
        <p:spPr>
          <a:xfrm>
            <a:off x="406400" y="457200"/>
            <a:ext cx="11176000" cy="4572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45720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2400" cap="all" spc="120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t>Text</a:t>
            </a:r>
          </a:p>
        </p:txBody>
      </p:sp>
      <p:sp>
        <p:nvSpPr>
          <p:cNvPr id="91" name="Shape 91"/>
          <p:cNvSpPr>
            <a:spLocks noGrp="1"/>
          </p:cNvSpPr>
          <p:nvPr>
            <p:ph type="pic" sz="half" idx="14"/>
          </p:nvPr>
        </p:nvSpPr>
        <p:spPr>
          <a:xfrm>
            <a:off x="7112000" y="1536700"/>
            <a:ext cx="5486400" cy="7797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2" name="Shape 92"/>
          <p:cNvSpPr>
            <a:spLocks noGrp="1"/>
          </p:cNvSpPr>
          <p:nvPr>
            <p:ph type="title"/>
          </p:nvPr>
        </p:nvSpPr>
        <p:spPr>
          <a:xfrm>
            <a:off x="406400" y="1536700"/>
            <a:ext cx="6299200" cy="7239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3" name="Shape 93"/>
          <p:cNvSpPr>
            <a:spLocks noGrp="1"/>
          </p:cNvSpPr>
          <p:nvPr>
            <p:ph type="body" sz="half" idx="1"/>
          </p:nvPr>
        </p:nvSpPr>
        <p:spPr>
          <a:xfrm>
            <a:off x="406400" y="2743200"/>
            <a:ext cx="6299200" cy="6108700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buChar char="▸"/>
              <a:defRPr sz="2800"/>
            </a:lvl1pPr>
            <a:lvl2pPr>
              <a:buClr>
                <a:schemeClr val="accent1"/>
              </a:buClr>
              <a:buChar char="▸"/>
              <a:defRPr sz="2800"/>
            </a:lvl2pPr>
            <a:lvl3pPr>
              <a:buClr>
                <a:schemeClr val="accent1"/>
              </a:buClr>
              <a:buChar char="▸"/>
              <a:defRPr sz="2800"/>
            </a:lvl3pPr>
            <a:lvl4pPr>
              <a:buClr>
                <a:schemeClr val="accent1"/>
              </a:buClr>
              <a:buChar char="▸"/>
              <a:defRPr sz="2800"/>
            </a:lvl4pPr>
            <a:lvl5pPr>
              <a:buClr>
                <a:schemeClr val="accent1"/>
              </a:buClr>
              <a:buChar char="▸"/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hape 9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 flipV="1">
            <a:off x="406400" y="993160"/>
            <a:ext cx="12192000" cy="263"/>
          </a:xfrm>
          <a:prstGeom prst="line">
            <a:avLst/>
          </a:prstGeom>
          <a:ln w="254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" name="Shape 3"/>
          <p:cNvSpPr>
            <a:spLocks noGrp="1"/>
          </p:cNvSpPr>
          <p:nvPr>
            <p:ph type="title"/>
          </p:nvPr>
        </p:nvSpPr>
        <p:spPr>
          <a:xfrm>
            <a:off x="406400" y="1536700"/>
            <a:ext cx="12192000" cy="723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Title Text</a:t>
            </a:r>
          </a:p>
        </p:txBody>
      </p:sp>
      <p:sp>
        <p:nvSpPr>
          <p:cNvPr id="4" name="Shape 4"/>
          <p:cNvSpPr>
            <a:spLocks noGrp="1"/>
          </p:cNvSpPr>
          <p:nvPr>
            <p:ph type="body" idx="1"/>
          </p:nvPr>
        </p:nvSpPr>
        <p:spPr>
          <a:xfrm>
            <a:off x="406400" y="2743200"/>
            <a:ext cx="12192000" cy="6108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Shape 5"/>
          <p:cNvSpPr>
            <a:spLocks noGrp="1"/>
          </p:cNvSpPr>
          <p:nvPr>
            <p:ph type="sldNum" sz="quarter" idx="2"/>
          </p:nvPr>
        </p:nvSpPr>
        <p:spPr>
          <a:xfrm>
            <a:off x="12186622" y="431800"/>
            <a:ext cx="406897" cy="4572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r">
              <a:lnSpc>
                <a:spcPct val="80000"/>
              </a:lnSpc>
              <a:spcBef>
                <a:spcPts val="0"/>
              </a:spcBef>
              <a:defRPr sz="2400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ransition spd="med"/>
  <p:txStyles>
    <p:titleStyle>
      <a:lvl1pPr marL="0" marR="0" indent="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sz="6000" b="0" i="0" u="none" strike="noStrike" cap="all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1pPr>
      <a:lvl2pPr marL="0" marR="0" indent="22860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sz="6000" b="0" i="0" u="none" strike="noStrike" cap="all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2pPr>
      <a:lvl3pPr marL="0" marR="0" indent="45720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sz="6000" b="0" i="0" u="none" strike="noStrike" cap="all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3pPr>
      <a:lvl4pPr marL="0" marR="0" indent="68580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sz="6000" b="0" i="0" u="none" strike="noStrike" cap="all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4pPr>
      <a:lvl5pPr marL="0" marR="0" indent="91440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sz="6000" b="0" i="0" u="none" strike="noStrike" cap="all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5pPr>
      <a:lvl6pPr marL="0" marR="0" indent="114300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sz="6000" b="0" i="0" u="none" strike="noStrike" cap="all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6pPr>
      <a:lvl7pPr marL="0" marR="0" indent="137160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sz="6000" b="0" i="0" u="none" strike="noStrike" cap="all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7pPr>
      <a:lvl8pPr marL="0" marR="0" indent="160020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sz="6000" b="0" i="0" u="none" strike="noStrike" cap="all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8pPr>
      <a:lvl9pPr marL="0" marR="0" indent="182880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sz="6000" b="0" i="0" u="none" strike="noStrike" cap="all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9pPr>
    </p:titleStyle>
    <p:bodyStyle>
      <a:lvl1pPr marL="444500" marR="0" indent="-444500" algn="l" defTabSz="584200" latinLnBrk="0">
        <a:lnSpc>
          <a:spcPct val="100000"/>
        </a:lnSpc>
        <a:spcBef>
          <a:spcPts val="28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sz="3400" b="0" i="0" u="none" strike="noStrike" cap="none" spc="0" baseline="0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1pPr>
      <a:lvl2pPr marL="889000" marR="0" indent="-444500" algn="l" defTabSz="584200" latinLnBrk="0">
        <a:lnSpc>
          <a:spcPct val="100000"/>
        </a:lnSpc>
        <a:spcBef>
          <a:spcPts val="28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sz="3400" b="0" i="0" u="none" strike="noStrike" cap="none" spc="0" baseline="0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2pPr>
      <a:lvl3pPr marL="1333500" marR="0" indent="-444500" algn="l" defTabSz="584200" latinLnBrk="0">
        <a:lnSpc>
          <a:spcPct val="100000"/>
        </a:lnSpc>
        <a:spcBef>
          <a:spcPts val="28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sz="3400" b="0" i="0" u="none" strike="noStrike" cap="none" spc="0" baseline="0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3pPr>
      <a:lvl4pPr marL="1778000" marR="0" indent="-444500" algn="l" defTabSz="584200" latinLnBrk="0">
        <a:lnSpc>
          <a:spcPct val="100000"/>
        </a:lnSpc>
        <a:spcBef>
          <a:spcPts val="28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sz="3400" b="0" i="0" u="none" strike="noStrike" cap="none" spc="0" baseline="0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4pPr>
      <a:lvl5pPr marL="2222500" marR="0" indent="-444500" algn="l" defTabSz="584200" latinLnBrk="0">
        <a:lnSpc>
          <a:spcPct val="100000"/>
        </a:lnSpc>
        <a:spcBef>
          <a:spcPts val="28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sz="3400" b="0" i="0" u="none" strike="noStrike" cap="none" spc="0" baseline="0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5pPr>
      <a:lvl6pPr marL="2667000" marR="0" indent="-444500" algn="l" defTabSz="584200" latinLnBrk="0">
        <a:lnSpc>
          <a:spcPct val="100000"/>
        </a:lnSpc>
        <a:spcBef>
          <a:spcPts val="28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sz="3400" b="0" i="0" u="none" strike="noStrike" cap="none" spc="0" baseline="0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6pPr>
      <a:lvl7pPr marL="3111500" marR="0" indent="-444500" algn="l" defTabSz="584200" latinLnBrk="0">
        <a:lnSpc>
          <a:spcPct val="100000"/>
        </a:lnSpc>
        <a:spcBef>
          <a:spcPts val="28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sz="3400" b="0" i="0" u="none" strike="noStrike" cap="none" spc="0" baseline="0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7pPr>
      <a:lvl8pPr marL="3556000" marR="0" indent="-444500" algn="l" defTabSz="584200" latinLnBrk="0">
        <a:lnSpc>
          <a:spcPct val="100000"/>
        </a:lnSpc>
        <a:spcBef>
          <a:spcPts val="28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sz="3400" b="0" i="0" u="none" strike="noStrike" cap="none" spc="0" baseline="0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8pPr>
      <a:lvl9pPr marL="4000500" marR="0" indent="-444500" algn="l" defTabSz="584200" latinLnBrk="0">
        <a:lnSpc>
          <a:spcPct val="100000"/>
        </a:lnSpc>
        <a:spcBef>
          <a:spcPts val="28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sz="3400" b="0" i="0" u="none" strike="noStrike" cap="none" spc="0" baseline="0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9pPr>
    </p:bodyStyle>
    <p:otherStyle>
      <a:lvl1pPr marL="0" marR="0" indent="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1pPr>
      <a:lvl2pPr marL="0" marR="0" indent="22860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2pPr>
      <a:lvl3pPr marL="0" marR="0" indent="45720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3pPr>
      <a:lvl4pPr marL="0" marR="0" indent="68580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4pPr>
      <a:lvl5pPr marL="0" marR="0" indent="91440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5pPr>
      <a:lvl6pPr marL="0" marR="0" indent="114300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6pPr>
      <a:lvl7pPr marL="0" marR="0" indent="137160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7pPr>
      <a:lvl8pPr marL="0" marR="0" indent="160020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8pPr>
      <a:lvl9pPr marL="0" marR="0" indent="182880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mailto:legislator.tracking@revolut.io" TargetMode="External"/><Relationship Id="rId2" Type="http://schemas.openxmlformats.org/officeDocument/2006/relationships/hyperlink" Target="https://revolut.io/legislator-monitoring" TargetMode="Externa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 defTabSz="239522">
              <a:defRPr sz="9430" spc="188">
                <a:latin typeface="League Gothic"/>
                <a:ea typeface="League Gothic"/>
                <a:cs typeface="League Gothic"/>
                <a:sym typeface="League Gothic"/>
              </a:defRPr>
            </a:pPr>
            <a:r>
              <a:t>State-Leg social media </a:t>
            </a:r>
          </a:p>
          <a:p>
            <a:pPr defTabSz="239522">
              <a:defRPr sz="9430" spc="188">
                <a:latin typeface="League Gothic"/>
                <a:ea typeface="League Gothic"/>
                <a:cs typeface="League Gothic"/>
                <a:sym typeface="League Gothic"/>
              </a:defRPr>
            </a:pPr>
            <a:r>
              <a:t>monitorING</a:t>
            </a:r>
          </a:p>
        </p:txBody>
      </p:sp>
      <p:sp>
        <p:nvSpPr>
          <p:cNvPr id="166" name="Shape 166"/>
          <p:cNvSpPr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7300" spc="145">
                <a:latin typeface="League Gothic"/>
                <a:ea typeface="League Gothic"/>
                <a:cs typeface="League Gothic"/>
                <a:sym typeface="League Gothic"/>
              </a:defRPr>
            </a:lvl1pPr>
          </a:lstStyle>
          <a:p>
            <a:r>
              <a:t>revolut.io</a:t>
            </a:r>
          </a:p>
        </p:txBody>
      </p:sp>
      <p:pic>
        <p:nvPicPr>
          <p:cNvPr id="167" name="revolutio logo work2-0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7703" y="1435311"/>
            <a:ext cx="3631389" cy="278064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73"/>
          <p:cNvSpPr/>
          <p:nvPr/>
        </p:nvSpPr>
        <p:spPr>
          <a:xfrm>
            <a:off x="442976" y="5884389"/>
            <a:ext cx="2852160" cy="461607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28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"/>
              </a:defRPr>
            </a:pPr>
            <a:endParaRPr/>
          </a:p>
        </p:txBody>
      </p:sp>
      <p:sp>
        <p:nvSpPr>
          <p:cNvPr id="173" name="Shape 173"/>
          <p:cNvSpPr/>
          <p:nvPr/>
        </p:nvSpPr>
        <p:spPr>
          <a:xfrm>
            <a:off x="442976" y="5562600"/>
            <a:ext cx="6617710" cy="393759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28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"/>
              </a:defRPr>
            </a:pPr>
            <a:endParaRPr/>
          </a:p>
        </p:txBody>
      </p:sp>
      <p:sp>
        <p:nvSpPr>
          <p:cNvPr id="175" name="Shape 175"/>
          <p:cNvSpPr/>
          <p:nvPr/>
        </p:nvSpPr>
        <p:spPr>
          <a:xfrm>
            <a:off x="290594" y="881493"/>
            <a:ext cx="8213834" cy="330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7000">
                <a:solidFill>
                  <a:schemeClr val="accent1"/>
                </a:solidFill>
                <a:latin typeface="League Gothic"/>
                <a:ea typeface="League Gothic"/>
                <a:cs typeface="League Gothic"/>
                <a:sym typeface="League Gothic"/>
              </a:defRPr>
            </a:lvl1pPr>
          </a:lstStyle>
          <a:p>
            <a:r>
              <a:t>IN-DEPTH LEGISLATOR TRACKING, WITHOUT THE ENDLESS SEARCHING</a:t>
            </a:r>
          </a:p>
        </p:txBody>
      </p:sp>
      <p:sp>
        <p:nvSpPr>
          <p:cNvPr id="176" name="Shape 176"/>
          <p:cNvSpPr/>
          <p:nvPr/>
        </p:nvSpPr>
        <p:spPr>
          <a:xfrm>
            <a:off x="8712200" y="7069087"/>
            <a:ext cx="3577564" cy="1210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2800" spc="56">
                <a:latin typeface="League Gothic"/>
                <a:ea typeface="League Gothic"/>
                <a:cs typeface="League Gothic"/>
                <a:sym typeface="League Gothic"/>
              </a:defRPr>
            </a:lvl1pPr>
          </a:lstStyle>
          <a:p>
            <a:r>
              <a:rPr sz="1800" dirty="0">
                <a:latin typeface="+mn-lt"/>
              </a:rPr>
              <a:t>AI-guided searches to find discussions on the topic of interest, without the need for exact keyword matching. </a:t>
            </a:r>
          </a:p>
        </p:txBody>
      </p:sp>
      <p:sp>
        <p:nvSpPr>
          <p:cNvPr id="177" name="Shape 177"/>
          <p:cNvSpPr/>
          <p:nvPr/>
        </p:nvSpPr>
        <p:spPr>
          <a:xfrm>
            <a:off x="8712200" y="1047611"/>
            <a:ext cx="3577564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2800" spc="56">
                <a:latin typeface="League Gothic"/>
                <a:ea typeface="League Gothic"/>
                <a:cs typeface="League Gothic"/>
                <a:sym typeface="League Gothic"/>
              </a:defRPr>
            </a:lvl1pPr>
          </a:lstStyle>
          <a:p>
            <a:r>
              <a:rPr sz="1800" dirty="0">
                <a:latin typeface="+mj-lt"/>
              </a:rPr>
              <a:t>Ten-plus years of social media data on state &amp; city legislators for comprehensive searches.</a:t>
            </a:r>
          </a:p>
        </p:txBody>
      </p:sp>
      <p:pic>
        <p:nvPicPr>
          <p:cNvPr id="178" name="building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419292" y="2863398"/>
            <a:ext cx="3935273" cy="3156948"/>
          </a:xfrm>
          <a:prstGeom prst="rect">
            <a:avLst/>
          </a:prstGeom>
          <a:ln w="12700">
            <a:miter lim="400000"/>
          </a:ln>
        </p:spPr>
      </p:pic>
      <p:sp>
        <p:nvSpPr>
          <p:cNvPr id="183" name="Shape 183"/>
          <p:cNvSpPr/>
          <p:nvPr/>
        </p:nvSpPr>
        <p:spPr>
          <a:xfrm>
            <a:off x="4024630" y="4437380"/>
            <a:ext cx="4664710" cy="10261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25400">
            <a:solidFill>
              <a:schemeClr val="accent1"/>
            </a:solidFill>
            <a:miter lim="400000"/>
            <a:headEnd type="triangle"/>
          </a:ln>
        </p:spPr>
        <p:txBody>
          <a:bodyPr/>
          <a:lstStyle/>
          <a:p>
            <a:endParaRPr/>
          </a:p>
        </p:txBody>
      </p:sp>
      <p:sp>
        <p:nvSpPr>
          <p:cNvPr id="184" name="Shape 184"/>
          <p:cNvSpPr/>
          <p:nvPr/>
        </p:nvSpPr>
        <p:spPr>
          <a:xfrm>
            <a:off x="10521680" y="2117412"/>
            <a:ext cx="5557" cy="13754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cubicBezTo>
                  <a:pt x="14400" y="7200"/>
                  <a:pt x="7200" y="14400"/>
                  <a:pt x="0" y="21600"/>
                </a:cubicBezTo>
              </a:path>
            </a:pathLst>
          </a:custGeom>
          <a:ln w="25400">
            <a:solidFill>
              <a:schemeClr val="accent1"/>
            </a:solidFill>
            <a:miter lim="400000"/>
            <a:headEnd type="triangle"/>
          </a:ln>
        </p:spPr>
        <p:txBody>
          <a:bodyPr/>
          <a:lstStyle/>
          <a:p>
            <a:endParaRPr/>
          </a:p>
        </p:txBody>
      </p:sp>
      <p:sp>
        <p:nvSpPr>
          <p:cNvPr id="185" name="Shape 185"/>
          <p:cNvSpPr/>
          <p:nvPr/>
        </p:nvSpPr>
        <p:spPr>
          <a:xfrm>
            <a:off x="10523597" y="5969893"/>
            <a:ext cx="3055" cy="8154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7200" y="7200"/>
                  <a:pt x="14400" y="14400"/>
                  <a:pt x="21600" y="21600"/>
                </a:cubicBezTo>
              </a:path>
            </a:pathLst>
          </a:custGeom>
          <a:ln w="25400">
            <a:solidFill>
              <a:schemeClr val="accent1"/>
            </a:solidFill>
            <a:miter lim="400000"/>
            <a:tailEnd type="triangle"/>
          </a:ln>
        </p:spPr>
        <p:txBody>
          <a:bodyPr/>
          <a:lstStyle/>
          <a:p>
            <a:endParaRPr/>
          </a:p>
        </p:txBody>
      </p:sp>
      <p:sp>
        <p:nvSpPr>
          <p:cNvPr id="182" name="Shape 182"/>
          <p:cNvSpPr/>
          <p:nvPr/>
        </p:nvSpPr>
        <p:spPr>
          <a:xfrm>
            <a:off x="288311" y="302227"/>
            <a:ext cx="4405466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300">
                <a:latin typeface="League Gothic"/>
                <a:ea typeface="League Gothic"/>
                <a:cs typeface="League Gothic"/>
                <a:sym typeface="League Gothic"/>
              </a:defRPr>
            </a:lvl1pPr>
          </a:lstStyle>
          <a:p>
            <a:r>
              <a:t>REVOLUT.IO LEGISLATIVE MONITORING:</a:t>
            </a:r>
          </a:p>
        </p:txBody>
      </p:sp>
      <p:sp>
        <p:nvSpPr>
          <p:cNvPr id="174" name="Shape 174"/>
          <p:cNvSpPr/>
          <p:nvPr/>
        </p:nvSpPr>
        <p:spPr>
          <a:xfrm>
            <a:off x="396520" y="5486400"/>
            <a:ext cx="7296677" cy="27494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300" spc="66">
                <a:latin typeface="League Gothic"/>
                <a:ea typeface="League Gothic"/>
                <a:cs typeface="League Gothic"/>
                <a:sym typeface="League Gothic"/>
              </a:defRPr>
            </a:pPr>
            <a:r>
              <a:rPr sz="2600" b="1" dirty="0">
                <a:solidFill>
                  <a:srgbClr val="FFFFFF"/>
                </a:solidFill>
                <a:latin typeface="+mj-lt"/>
              </a:rPr>
              <a:t>Get the information you need in as little time as possible.</a:t>
            </a:r>
            <a:r>
              <a:rPr sz="2600" b="1" dirty="0">
                <a:latin typeface="+mj-lt"/>
              </a:rPr>
              <a:t> </a:t>
            </a:r>
            <a:r>
              <a:rPr sz="2400" spc="59" dirty="0">
                <a:latin typeface="+mj-lt"/>
              </a:rPr>
              <a:t>Without searching and copying social media posts, find everything that’s been said about the topic you’re interested in. Summaries &amp; visualizations of the data provide an overview of the past history on an issue, with the raw post results offering a detailed look.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/>
          <p:nvPr/>
        </p:nvSpPr>
        <p:spPr>
          <a:xfrm>
            <a:off x="7122001" y="2133600"/>
            <a:ext cx="2972975" cy="342900"/>
          </a:xfrm>
          <a:prstGeom prst="rect">
            <a:avLst/>
          </a:prstGeom>
          <a:solidFill>
            <a:srgbClr val="34A5DA"/>
          </a:solidFill>
          <a:ln w="12700">
            <a:noFill/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28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"/>
              </a:defRPr>
            </a:pPr>
            <a:endParaRPr/>
          </a:p>
        </p:txBody>
      </p:sp>
      <p:sp>
        <p:nvSpPr>
          <p:cNvPr id="188" name="Shape 188"/>
          <p:cNvSpPr/>
          <p:nvPr/>
        </p:nvSpPr>
        <p:spPr>
          <a:xfrm>
            <a:off x="7119620" y="2538412"/>
            <a:ext cx="2536444" cy="357188"/>
          </a:xfrm>
          <a:prstGeom prst="rect">
            <a:avLst/>
          </a:prstGeom>
          <a:solidFill>
            <a:srgbClr val="34A5DA"/>
          </a:solidFill>
          <a:ln w="12700">
            <a:noFill/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28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"/>
              </a:defRPr>
            </a:pPr>
            <a:endParaRPr dirty="0"/>
          </a:p>
        </p:txBody>
      </p:sp>
      <p:sp>
        <p:nvSpPr>
          <p:cNvPr id="189" name="Shape 189"/>
          <p:cNvSpPr/>
          <p:nvPr/>
        </p:nvSpPr>
        <p:spPr>
          <a:xfrm>
            <a:off x="9989602" y="2538413"/>
            <a:ext cx="1898614" cy="357187"/>
          </a:xfrm>
          <a:prstGeom prst="rect">
            <a:avLst/>
          </a:prstGeom>
          <a:solidFill>
            <a:srgbClr val="34A5DA"/>
          </a:solidFill>
          <a:ln w="12700">
            <a:noFill/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28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"/>
              </a:defRPr>
            </a:pPr>
            <a:endParaRPr/>
          </a:p>
        </p:txBody>
      </p:sp>
      <p:pic>
        <p:nvPicPr>
          <p:cNvPr id="190" name="saved-query2 (1).gif"/>
          <p:cNvPicPr>
            <a:picLocks noGrp="1"/>
          </p:cNvPicPr>
          <p:nvPr>
            <p:ph type="pic" idx="15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7486705" y="3997819"/>
            <a:ext cx="4537624" cy="5853536"/>
          </a:xfrm>
          <a:prstGeom prst="rect">
            <a:avLst/>
          </a:prstGeom>
          <a:ln w="50800">
            <a:solidFill>
              <a:srgbClr val="A6AAA9"/>
            </a:solidFill>
          </a:ln>
        </p:spPr>
      </p:pic>
      <p:pic>
        <p:nvPicPr>
          <p:cNvPr id="191" name="output.gif"/>
          <p:cNvPicPr>
            <a:picLocks noGrp="1"/>
          </p:cNvPicPr>
          <p:nvPr>
            <p:ph type="pic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387" y="31750"/>
            <a:ext cx="6426148" cy="4864100"/>
          </a:xfrm>
          <a:prstGeom prst="rect">
            <a:avLst/>
          </a:prstGeom>
          <a:ln w="50800">
            <a:solidFill>
              <a:srgbClr val="A6AAA9"/>
            </a:solidFill>
          </a:ln>
        </p:spPr>
      </p:pic>
      <p:pic>
        <p:nvPicPr>
          <p:cNvPr id="192" name="ent_views.gif"/>
          <p:cNvPicPr>
            <a:picLocks noGrp="1"/>
          </p:cNvPicPr>
          <p:nvPr>
            <p:ph type="pic" idx="14"/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-177613" y="4991370"/>
            <a:ext cx="6502401" cy="4673060"/>
          </a:xfrm>
          <a:prstGeom prst="rect">
            <a:avLst/>
          </a:prstGeom>
          <a:ln w="50800">
            <a:solidFill>
              <a:srgbClr val="A6AAA9"/>
            </a:solidFill>
          </a:ln>
        </p:spPr>
      </p:pic>
      <p:sp>
        <p:nvSpPr>
          <p:cNvPr id="193" name="Shape 193"/>
          <p:cNvSpPr>
            <a:spLocks noGrp="1"/>
          </p:cNvSpPr>
          <p:nvPr>
            <p:ph type="title" idx="4294967295"/>
          </p:nvPr>
        </p:nvSpPr>
        <p:spPr>
          <a:xfrm>
            <a:off x="6807200" y="945914"/>
            <a:ext cx="5820805" cy="100019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84886">
              <a:spcBef>
                <a:spcPts val="0"/>
              </a:spcBef>
              <a:defRPr sz="5810"/>
            </a:lvl1pPr>
          </a:lstStyle>
          <a:p>
            <a:r>
              <a:rPr dirty="0">
                <a:latin typeface="League Gothic" pitchFamily="50" charset="0"/>
              </a:rPr>
              <a:t>Intuitively interactive</a:t>
            </a:r>
          </a:p>
        </p:txBody>
      </p:sp>
      <p:sp>
        <p:nvSpPr>
          <p:cNvPr id="198" name="Shape 198"/>
          <p:cNvSpPr/>
          <p:nvPr/>
        </p:nvSpPr>
        <p:spPr>
          <a:xfrm>
            <a:off x="6350000" y="2257425"/>
            <a:ext cx="762000" cy="2063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12557" y="21600"/>
                </a:lnTo>
                <a:lnTo>
                  <a:pt x="12557" y="0"/>
                </a:lnTo>
                <a:lnTo>
                  <a:pt x="21600" y="0"/>
                </a:lnTo>
              </a:path>
            </a:pathLst>
          </a:custGeom>
          <a:ln w="25400">
            <a:solidFill>
              <a:srgbClr val="A6AAA9"/>
            </a:solidFill>
            <a:miter lim="400000"/>
          </a:ln>
        </p:spPr>
        <p:txBody>
          <a:bodyPr/>
          <a:lstStyle/>
          <a:p>
            <a:endParaRPr/>
          </a:p>
        </p:txBody>
      </p:sp>
      <p:sp>
        <p:nvSpPr>
          <p:cNvPr id="199" name="Shape 199"/>
          <p:cNvSpPr/>
          <p:nvPr/>
        </p:nvSpPr>
        <p:spPr>
          <a:xfrm>
            <a:off x="6350000" y="2694302"/>
            <a:ext cx="762000" cy="46335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12607" y="0"/>
                </a:lnTo>
                <a:lnTo>
                  <a:pt x="12607" y="21600"/>
                </a:lnTo>
                <a:lnTo>
                  <a:pt x="0" y="21600"/>
                </a:lnTo>
              </a:path>
            </a:pathLst>
          </a:custGeom>
          <a:ln w="25400">
            <a:solidFill>
              <a:srgbClr val="A6AAA9"/>
            </a:solidFill>
            <a:miter lim="400000"/>
          </a:ln>
        </p:spPr>
        <p:txBody>
          <a:bodyPr/>
          <a:lstStyle/>
          <a:p>
            <a:endParaRPr/>
          </a:p>
        </p:txBody>
      </p:sp>
      <p:sp>
        <p:nvSpPr>
          <p:cNvPr id="200" name="Shape 200"/>
          <p:cNvSpPr/>
          <p:nvPr/>
        </p:nvSpPr>
        <p:spPr>
          <a:xfrm>
            <a:off x="9754870" y="2843213"/>
            <a:ext cx="862330" cy="11280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10315"/>
                </a:lnTo>
                <a:lnTo>
                  <a:pt x="0" y="10315"/>
                </a:lnTo>
                <a:lnTo>
                  <a:pt x="0" y="21600"/>
                </a:lnTo>
              </a:path>
            </a:pathLst>
          </a:custGeom>
          <a:ln w="25400">
            <a:solidFill>
              <a:srgbClr val="A6AAA9"/>
            </a:solidFill>
            <a:miter lim="400000"/>
          </a:ln>
        </p:spPr>
        <p:txBody>
          <a:bodyPr/>
          <a:lstStyle/>
          <a:p>
            <a:endParaRPr/>
          </a:p>
        </p:txBody>
      </p:sp>
      <p:sp>
        <p:nvSpPr>
          <p:cNvPr id="197" name="Shape 197"/>
          <p:cNvSpPr/>
          <p:nvPr/>
        </p:nvSpPr>
        <p:spPr>
          <a:xfrm>
            <a:off x="7099808" y="2027454"/>
            <a:ext cx="5573887" cy="1333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ts val="3200"/>
              </a:lnSpc>
            </a:pPr>
            <a:r>
              <a:rPr dirty="0">
                <a:solidFill>
                  <a:srgbClr val="FFFFFF"/>
                </a:solidFill>
                <a:latin typeface="+mn-lt"/>
              </a:rPr>
              <a:t>Browse recent statements </a:t>
            </a:r>
            <a:r>
              <a:rPr dirty="0">
                <a:latin typeface="+mn-lt"/>
              </a:rPr>
              <a:t>about current topics, </a:t>
            </a:r>
            <a:r>
              <a:rPr dirty="0">
                <a:solidFill>
                  <a:srgbClr val="FFFFFF"/>
                </a:solidFill>
                <a:latin typeface="+mn-lt"/>
              </a:rPr>
              <a:t>view issues over </a:t>
            </a:r>
            <a:r>
              <a:rPr dirty="0" smtClean="0">
                <a:solidFill>
                  <a:srgbClr val="FFFFFF"/>
                </a:solidFill>
                <a:latin typeface="+mn-lt"/>
              </a:rPr>
              <a:t>tim</a:t>
            </a:r>
            <a:r>
              <a:rPr lang="en-US" dirty="0" smtClean="0">
                <a:solidFill>
                  <a:srgbClr val="FFFFFF"/>
                </a:solidFill>
                <a:latin typeface="+mn-lt"/>
              </a:rPr>
              <a:t>e,</a:t>
            </a:r>
            <a:r>
              <a:rPr dirty="0" smtClean="0">
                <a:solidFill>
                  <a:schemeClr val="bg1">
                    <a:lumMod val="10000"/>
                    <a:lumOff val="90000"/>
                  </a:schemeClr>
                </a:solidFill>
                <a:latin typeface="+mn-lt"/>
              </a:rPr>
              <a:t> </a:t>
            </a:r>
            <a:r>
              <a:rPr dirty="0">
                <a:latin typeface="+mn-lt"/>
              </a:rPr>
              <a:t>or </a:t>
            </a:r>
            <a:r>
              <a:rPr dirty="0">
                <a:solidFill>
                  <a:srgbClr val="FFFFFF"/>
                </a:solidFill>
                <a:latin typeface="+mn-lt"/>
              </a:rPr>
              <a:t>save topic alerts </a:t>
            </a:r>
            <a:r>
              <a:rPr dirty="0">
                <a:latin typeface="+mn-lt"/>
              </a:rPr>
              <a:t>quickly and easily.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pasted-image.pdf"/>
          <p:cNvPicPr>
            <a:picLocks noChangeAspect="1"/>
          </p:cNvPicPr>
          <p:nvPr/>
        </p:nvPicPr>
        <p:blipFill>
          <a:blip r:embed="rId2">
            <a:alphaModFix amt="81000"/>
            <a:extLst/>
          </a:blip>
          <a:stretch>
            <a:fillRect/>
          </a:stretch>
        </p:blipFill>
        <p:spPr>
          <a:xfrm>
            <a:off x="9371320" y="7056702"/>
            <a:ext cx="2670678" cy="734044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" name="pasted-image.pdf"/>
          <p:cNvPicPr>
            <a:picLocks noChangeAspect="1"/>
          </p:cNvPicPr>
          <p:nvPr/>
        </p:nvPicPr>
        <p:blipFill>
          <a:blip r:embed="rId2">
            <a:alphaModFix amt="81000"/>
            <a:extLst/>
          </a:blip>
          <a:stretch>
            <a:fillRect/>
          </a:stretch>
        </p:blipFill>
        <p:spPr>
          <a:xfrm>
            <a:off x="9371320" y="8002445"/>
            <a:ext cx="2670678" cy="734044"/>
          </a:xfrm>
          <a:prstGeom prst="rect">
            <a:avLst/>
          </a:prstGeom>
          <a:ln w="12700">
            <a:miter lim="400000"/>
          </a:ln>
        </p:spPr>
      </p:pic>
      <p:pic>
        <p:nvPicPr>
          <p:cNvPr id="204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339647" y="6048900"/>
            <a:ext cx="2663014" cy="3423718"/>
          </a:xfrm>
          <a:prstGeom prst="rect">
            <a:avLst/>
          </a:prstGeom>
          <a:ln w="12700">
            <a:miter lim="400000"/>
          </a:ln>
        </p:spPr>
      </p:pic>
      <p:sp>
        <p:nvSpPr>
          <p:cNvPr id="205" name="Shape 205"/>
          <p:cNvSpPr/>
          <p:nvPr/>
        </p:nvSpPr>
        <p:spPr>
          <a:xfrm>
            <a:off x="406400" y="304799"/>
            <a:ext cx="11176000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b">
            <a:spAutoFit/>
          </a:bodyPr>
          <a:lstStyle>
            <a:lvl1pPr defTabSz="457200">
              <a:lnSpc>
                <a:spcPct val="80000"/>
              </a:lnSpc>
              <a:spcBef>
                <a:spcPts val="0"/>
              </a:spcBef>
              <a:defRPr sz="3300" cap="all" spc="66">
                <a:latin typeface="League Gothic"/>
                <a:ea typeface="League Gothic"/>
                <a:cs typeface="League Gothic"/>
                <a:sym typeface="League Gothic"/>
              </a:defRPr>
            </a:lvl1pPr>
          </a:lstStyle>
          <a:p>
            <a:r>
              <a:t>Multiple sources, constantly updating</a:t>
            </a:r>
          </a:p>
        </p:txBody>
      </p:sp>
      <p:pic>
        <p:nvPicPr>
          <p:cNvPr id="206" name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694333" y="1313069"/>
            <a:ext cx="3937001" cy="2422005"/>
          </a:xfrm>
          <a:prstGeom prst="rect">
            <a:avLst/>
          </a:prstGeom>
          <a:ln w="12700">
            <a:miter lim="400000"/>
          </a:ln>
        </p:spPr>
      </p:pic>
      <p:sp>
        <p:nvSpPr>
          <p:cNvPr id="207" name="Shape 207"/>
          <p:cNvSpPr/>
          <p:nvPr/>
        </p:nvSpPr>
        <p:spPr>
          <a:xfrm>
            <a:off x="9204366" y="1305066"/>
            <a:ext cx="2974341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 spc="79">
                <a:solidFill>
                  <a:srgbClr val="FFFFFF"/>
                </a:solidFill>
                <a:latin typeface="League Gothic"/>
                <a:ea typeface="League Gothic"/>
                <a:cs typeface="League Gothic"/>
                <a:sym typeface="League Gothic"/>
              </a:defRPr>
            </a:lvl1pPr>
          </a:lstStyle>
          <a:p>
            <a:r>
              <a:t>STATE LEGISLATORS</a:t>
            </a:r>
          </a:p>
        </p:txBody>
      </p:sp>
      <p:sp>
        <p:nvSpPr>
          <p:cNvPr id="208" name="Shape 208"/>
          <p:cNvSpPr/>
          <p:nvPr/>
        </p:nvSpPr>
        <p:spPr>
          <a:xfrm>
            <a:off x="8648360" y="2107511"/>
            <a:ext cx="1998416" cy="756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lnSpc>
                <a:spcPct val="70000"/>
              </a:lnSpc>
              <a:spcBef>
                <a:spcPts val="0"/>
              </a:spcBef>
              <a:defRPr sz="2350" spc="47">
                <a:solidFill>
                  <a:srgbClr val="FFFFFF"/>
                </a:solidFill>
                <a:latin typeface="League Gothic"/>
                <a:ea typeface="League Gothic"/>
                <a:cs typeface="League Gothic"/>
                <a:sym typeface="League Gothic"/>
              </a:defRPr>
            </a:pPr>
            <a:r>
              <a:t>Personal &amp; Campaign</a:t>
            </a:r>
          </a:p>
          <a:p>
            <a:pPr algn="ctr">
              <a:lnSpc>
                <a:spcPct val="70000"/>
              </a:lnSpc>
              <a:spcBef>
                <a:spcPts val="0"/>
              </a:spcBef>
              <a:defRPr sz="2700" spc="53">
                <a:solidFill>
                  <a:srgbClr val="FFFFFF"/>
                </a:solidFill>
                <a:latin typeface="League Gothic"/>
                <a:ea typeface="League Gothic"/>
                <a:cs typeface="League Gothic"/>
                <a:sym typeface="League Gothic"/>
              </a:defRPr>
            </a:pPr>
            <a:r>
              <a:t>Accounts</a:t>
            </a:r>
          </a:p>
        </p:txBody>
      </p:sp>
      <p:sp>
        <p:nvSpPr>
          <p:cNvPr id="209" name="Shape 209"/>
          <p:cNvSpPr/>
          <p:nvPr/>
        </p:nvSpPr>
        <p:spPr>
          <a:xfrm>
            <a:off x="10733384" y="2181171"/>
            <a:ext cx="1899667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3000">
                <a:solidFill>
                  <a:srgbClr val="FFFFFF"/>
                </a:solidFill>
                <a:latin typeface="League Gothic"/>
                <a:ea typeface="League Gothic"/>
                <a:cs typeface="League Gothic"/>
                <a:sym typeface="League Gothic"/>
              </a:defRPr>
            </a:lvl1pPr>
          </a:lstStyle>
          <a:p>
            <a:r>
              <a:t>Official Accounts</a:t>
            </a:r>
          </a:p>
        </p:txBody>
      </p:sp>
      <p:pic>
        <p:nvPicPr>
          <p:cNvPr id="210" name="pasted-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238871" y="4162728"/>
            <a:ext cx="888694" cy="1128159"/>
          </a:xfrm>
          <a:prstGeom prst="rect">
            <a:avLst/>
          </a:prstGeom>
          <a:ln w="12700">
            <a:miter lim="400000"/>
          </a:ln>
        </p:spPr>
      </p:pic>
      <p:pic>
        <p:nvPicPr>
          <p:cNvPr id="211" name="pasted-image.pdf"/>
          <p:cNvPicPr>
            <a:picLocks noChangeAspect="1"/>
          </p:cNvPicPr>
          <p:nvPr/>
        </p:nvPicPr>
        <p:blipFill>
          <a:blip r:embed="rId6">
            <a:extLst/>
          </a:blip>
          <a:srcRect/>
          <a:stretch>
            <a:fillRect/>
          </a:stretch>
        </p:blipFill>
        <p:spPr>
          <a:xfrm>
            <a:off x="8917766" y="4297071"/>
            <a:ext cx="697042" cy="884873"/>
          </a:xfrm>
          <a:prstGeom prst="rect">
            <a:avLst/>
          </a:prstGeom>
          <a:ln w="12700">
            <a:miter lim="400000"/>
          </a:ln>
        </p:spPr>
      </p:pic>
      <p:pic>
        <p:nvPicPr>
          <p:cNvPr id="212" name="pasted-image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877346" y="4297071"/>
            <a:ext cx="697042" cy="884873"/>
          </a:xfrm>
          <a:prstGeom prst="rect">
            <a:avLst/>
          </a:prstGeom>
          <a:ln w="12700">
            <a:miter lim="400000"/>
          </a:ln>
        </p:spPr>
      </p:pic>
      <p:sp>
        <p:nvSpPr>
          <p:cNvPr id="213" name="Shape 213"/>
          <p:cNvSpPr/>
          <p:nvPr/>
        </p:nvSpPr>
        <p:spPr>
          <a:xfrm>
            <a:off x="8643987" y="1257300"/>
            <a:ext cx="4037695" cy="2533543"/>
          </a:xfrm>
          <a:prstGeom prst="rect">
            <a:avLst/>
          </a:prstGeom>
          <a:ln w="25400">
            <a:solidFill>
              <a:schemeClr val="accent1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28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"/>
              </a:defRPr>
            </a:pPr>
            <a:endParaRPr/>
          </a:p>
        </p:txBody>
      </p:sp>
      <p:sp>
        <p:nvSpPr>
          <p:cNvPr id="214" name="Shape 214"/>
          <p:cNvSpPr/>
          <p:nvPr/>
        </p:nvSpPr>
        <p:spPr>
          <a:xfrm>
            <a:off x="8643987" y="4070242"/>
            <a:ext cx="4037695" cy="1305400"/>
          </a:xfrm>
          <a:prstGeom prst="rect">
            <a:avLst/>
          </a:prstGeom>
          <a:ln w="25400">
            <a:solidFill>
              <a:schemeClr val="accent1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28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"/>
              </a:defRPr>
            </a:pPr>
            <a:endParaRPr/>
          </a:p>
        </p:txBody>
      </p:sp>
      <p:cxnSp>
        <p:nvCxnSpPr>
          <p:cNvPr id="215" name="Connector 215"/>
          <p:cNvCxnSpPr>
            <a:stCxn id="213" idx="2"/>
            <a:endCxn id="214" idx="0"/>
          </p:cNvCxnSpPr>
          <p:nvPr/>
        </p:nvCxnSpPr>
        <p:spPr>
          <a:xfrm>
            <a:off x="10662835" y="3790843"/>
            <a:ext cx="0" cy="279399"/>
          </a:xfrm>
          <a:prstGeom prst="straightConnector1">
            <a:avLst/>
          </a:prstGeom>
          <a:ln w="25400">
            <a:solidFill>
              <a:schemeClr val="accent1"/>
            </a:solidFill>
            <a:miter lim="400000"/>
          </a:ln>
        </p:spPr>
      </p:cxnSp>
      <p:sp>
        <p:nvSpPr>
          <p:cNvPr id="216" name="Shape 216"/>
          <p:cNvSpPr/>
          <p:nvPr/>
        </p:nvSpPr>
        <p:spPr>
          <a:xfrm>
            <a:off x="723506" y="4141977"/>
            <a:ext cx="6913599" cy="4668673"/>
          </a:xfrm>
          <a:prstGeom prst="rect">
            <a:avLst/>
          </a:prstGeom>
          <a:ln w="25400">
            <a:solidFill>
              <a:schemeClr val="accent1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28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"/>
              </a:defRPr>
            </a:pPr>
            <a:endParaRPr/>
          </a:p>
        </p:txBody>
      </p:sp>
      <p:cxnSp>
        <p:nvCxnSpPr>
          <p:cNvPr id="217" name="Connector 217"/>
          <p:cNvCxnSpPr>
            <a:endCxn id="218" idx="2"/>
          </p:cNvCxnSpPr>
          <p:nvPr/>
        </p:nvCxnSpPr>
        <p:spPr>
          <a:xfrm flipV="1">
            <a:off x="7665293" y="5790409"/>
            <a:ext cx="2926507" cy="1271506"/>
          </a:xfrm>
          <a:prstGeom prst="bentConnector3">
            <a:avLst>
              <a:gd name="adj1" fmla="val 33596"/>
            </a:avLst>
          </a:prstGeom>
          <a:ln w="25400">
            <a:solidFill>
              <a:schemeClr val="accent1"/>
            </a:solidFill>
            <a:miter lim="400000"/>
            <a:tailEnd type="triangle"/>
          </a:ln>
        </p:spPr>
      </p:cxnSp>
      <p:sp>
        <p:nvSpPr>
          <p:cNvPr id="218" name="Shape 218"/>
          <p:cNvSpPr/>
          <p:nvPr/>
        </p:nvSpPr>
        <p:spPr>
          <a:xfrm>
            <a:off x="10591800" y="5713417"/>
            <a:ext cx="153983" cy="153983"/>
          </a:xfrm>
          <a:prstGeom prst="ellipse">
            <a:avLst/>
          </a:prstGeom>
          <a:solidFill>
            <a:srgbClr val="222222"/>
          </a:solidFill>
          <a:ln w="25400">
            <a:solidFill>
              <a:schemeClr val="accent1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28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"/>
              </a:defRPr>
            </a:pPr>
            <a:endParaRPr/>
          </a:p>
        </p:txBody>
      </p:sp>
      <p:sp>
        <p:nvSpPr>
          <p:cNvPr id="219" name="Shape 219"/>
          <p:cNvSpPr/>
          <p:nvPr/>
        </p:nvSpPr>
        <p:spPr>
          <a:xfrm>
            <a:off x="1098243" y="7150626"/>
            <a:ext cx="2161313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spcBef>
                <a:spcPts val="0"/>
              </a:spcBef>
              <a:defRPr sz="2900" spc="58">
                <a:solidFill>
                  <a:schemeClr val="accent1"/>
                </a:solidFill>
                <a:latin typeface="League Gothic"/>
                <a:ea typeface="League Gothic"/>
                <a:cs typeface="League Gothic"/>
                <a:sym typeface="League Gothic"/>
              </a:defRPr>
            </a:pPr>
            <a:r>
              <a:t>Entity Recognition</a:t>
            </a:r>
          </a:p>
          <a:p>
            <a:pPr algn="ctr">
              <a:spcBef>
                <a:spcPts val="0"/>
              </a:spcBef>
              <a:defRPr sz="2900" spc="58">
                <a:solidFill>
                  <a:schemeClr val="accent1"/>
                </a:solidFill>
                <a:latin typeface="League Gothic"/>
                <a:ea typeface="League Gothic"/>
                <a:cs typeface="League Gothic"/>
                <a:sym typeface="League Gothic"/>
              </a:defRPr>
            </a:pPr>
            <a:r>
              <a:t>Model</a:t>
            </a:r>
          </a:p>
        </p:txBody>
      </p:sp>
      <p:sp>
        <p:nvSpPr>
          <p:cNvPr id="220" name="Shape 220"/>
          <p:cNvSpPr/>
          <p:nvPr/>
        </p:nvSpPr>
        <p:spPr>
          <a:xfrm>
            <a:off x="1144819" y="5051651"/>
            <a:ext cx="1600125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3100" spc="62">
                <a:solidFill>
                  <a:schemeClr val="accent1"/>
                </a:solidFill>
                <a:latin typeface="League Gothic"/>
                <a:ea typeface="League Gothic"/>
                <a:cs typeface="League Gothic"/>
                <a:sym typeface="League Gothic"/>
              </a:defRPr>
            </a:lvl1pPr>
          </a:lstStyle>
          <a:p>
            <a:r>
              <a:t>Topic Models</a:t>
            </a:r>
          </a:p>
        </p:txBody>
      </p:sp>
      <p:grpSp>
        <p:nvGrpSpPr>
          <p:cNvPr id="232" name="Group 232"/>
          <p:cNvGrpSpPr/>
          <p:nvPr/>
        </p:nvGrpSpPr>
        <p:grpSpPr>
          <a:xfrm>
            <a:off x="3371428" y="4529264"/>
            <a:ext cx="3937001" cy="1616275"/>
            <a:chOff x="0" y="0"/>
            <a:chExt cx="3936999" cy="1616274"/>
          </a:xfrm>
        </p:grpSpPr>
        <p:pic>
          <p:nvPicPr>
            <p:cNvPr id="221" name="pasted-image.pdf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69121"/>
              <a:ext cx="1936106" cy="147803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22" name="Shape 222"/>
            <p:cNvSpPr/>
            <p:nvPr/>
          </p:nvSpPr>
          <p:spPr>
            <a:xfrm>
              <a:off x="750204" y="750008"/>
              <a:ext cx="277801" cy="136806"/>
            </a:xfrm>
            <a:prstGeom prst="rect">
              <a:avLst/>
            </a:prstGeom>
            <a:solidFill>
              <a:schemeClr val="accent4">
                <a:hueOff val="-667846"/>
                <a:satOff val="2144"/>
                <a:lumOff val="-5984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2800" cap="all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"/>
                </a:defRPr>
              </a:pPr>
              <a:endParaRPr/>
            </a:p>
          </p:txBody>
        </p:sp>
        <p:sp>
          <p:nvSpPr>
            <p:cNvPr id="223" name="Shape 223"/>
            <p:cNvSpPr/>
            <p:nvPr/>
          </p:nvSpPr>
          <p:spPr>
            <a:xfrm>
              <a:off x="1106672" y="1048048"/>
              <a:ext cx="242728" cy="132274"/>
            </a:xfrm>
            <a:prstGeom prst="rect">
              <a:avLst/>
            </a:prstGeom>
            <a:solidFill>
              <a:schemeClr val="accent4">
                <a:hueOff val="-667846"/>
                <a:satOff val="2144"/>
                <a:lumOff val="-5984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2800" cap="all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"/>
                </a:defRPr>
              </a:pPr>
              <a:endParaRPr/>
            </a:p>
          </p:txBody>
        </p:sp>
        <p:sp>
          <p:nvSpPr>
            <p:cNvPr id="224" name="Shape 224"/>
            <p:cNvSpPr/>
            <p:nvPr/>
          </p:nvSpPr>
          <p:spPr>
            <a:xfrm>
              <a:off x="443220" y="916153"/>
              <a:ext cx="505942" cy="134716"/>
            </a:xfrm>
            <a:prstGeom prst="rect">
              <a:avLst/>
            </a:prstGeom>
            <a:solidFill>
              <a:schemeClr val="accent6">
                <a:hueOff val="-1036173"/>
                <a:satOff val="-3113"/>
                <a:lumOff val="-767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2800" cap="all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"/>
                </a:defRPr>
              </a:pPr>
              <a:endParaRPr/>
            </a:p>
          </p:txBody>
        </p:sp>
        <p:sp>
          <p:nvSpPr>
            <p:cNvPr id="225" name="Shape 225"/>
            <p:cNvSpPr/>
            <p:nvPr/>
          </p:nvSpPr>
          <p:spPr>
            <a:xfrm>
              <a:off x="1425682" y="751926"/>
              <a:ext cx="208782" cy="132970"/>
            </a:xfrm>
            <a:prstGeom prst="rect">
              <a:avLst/>
            </a:prstGeom>
            <a:solidFill>
              <a:schemeClr val="accent5">
                <a:hueOff val="-180946"/>
                <a:satOff val="-2351"/>
                <a:lumOff val="-8716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2800" cap="all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"/>
                </a:defRPr>
              </a:pPr>
              <a:endParaRPr/>
            </a:p>
          </p:txBody>
        </p:sp>
        <p:sp>
          <p:nvSpPr>
            <p:cNvPr id="226" name="Shape 226"/>
            <p:cNvSpPr/>
            <p:nvPr/>
          </p:nvSpPr>
          <p:spPr>
            <a:xfrm>
              <a:off x="401921" y="633500"/>
              <a:ext cx="1549254" cy="6562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lnSpc>
                  <a:spcPct val="80000"/>
                </a:lnSpc>
                <a:spcBef>
                  <a:spcPts val="0"/>
                </a:spcBef>
                <a:defRPr sz="1200">
                  <a:solidFill>
                    <a:schemeClr val="accent1"/>
                  </a:solidFill>
                  <a:latin typeface="League Gothic"/>
                  <a:ea typeface="League Gothic"/>
                  <a:cs typeface="League Gothic"/>
                  <a:sym typeface="League Gothic"/>
                </a:defRPr>
              </a:pPr>
              <a:r>
                <a:t>“Lorem </a:t>
              </a:r>
              <a:r>
                <a:rPr>
                  <a:solidFill>
                    <a:srgbClr val="FFFFFF"/>
                  </a:solidFill>
                </a:rPr>
                <a:t>ipsum</a:t>
              </a:r>
              <a:r>
                <a:t> dolor sit </a:t>
              </a:r>
              <a:r>
                <a:rPr>
                  <a:solidFill>
                    <a:srgbClr val="FFFFFF"/>
                  </a:solidFill>
                </a:rPr>
                <a:t>amet</a:t>
              </a:r>
              <a:r>
                <a:t>, </a:t>
              </a:r>
              <a:r>
                <a:rPr>
                  <a:solidFill>
                    <a:srgbClr val="FFFFFF"/>
                  </a:solidFill>
                </a:rPr>
                <a:t>consectetur</a:t>
              </a:r>
              <a:r>
                <a:t> adipiscing elit. Suspendisse ac </a:t>
              </a:r>
              <a:r>
                <a:rPr>
                  <a:solidFill>
                    <a:srgbClr val="FFFFFF"/>
                  </a:solidFill>
                </a:rPr>
                <a:t>lacus</a:t>
              </a:r>
              <a:r>
                <a:t> nisl.”</a:t>
              </a:r>
            </a:p>
          </p:txBody>
        </p:sp>
        <p:sp>
          <p:nvSpPr>
            <p:cNvPr id="227" name="Shape 227"/>
            <p:cNvSpPr/>
            <p:nvPr/>
          </p:nvSpPr>
          <p:spPr>
            <a:xfrm>
              <a:off x="345738" y="315348"/>
              <a:ext cx="1215067" cy="42866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lnSpc>
                  <a:spcPct val="80000"/>
                </a:lnSpc>
                <a:spcBef>
                  <a:spcPts val="0"/>
                </a:spcBef>
                <a:defRPr sz="1700">
                  <a:solidFill>
                    <a:schemeClr val="accent1"/>
                  </a:solidFill>
                  <a:latin typeface="League Gothic"/>
                  <a:ea typeface="League Gothic"/>
                  <a:cs typeface="League Gothic"/>
                  <a:sym typeface="League Gothic"/>
                </a:defRPr>
              </a:lvl1pPr>
            </a:lstStyle>
            <a:p>
              <a:r>
                <a:t>Incoming Tweet</a:t>
              </a:r>
            </a:p>
          </p:txBody>
        </p:sp>
        <p:pic>
          <p:nvPicPr>
            <p:cNvPr id="228" name="pasted-image.pdf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006424" y="443161"/>
              <a:ext cx="1300585" cy="112598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29" name="Shape 229"/>
            <p:cNvSpPr/>
            <p:nvPr/>
          </p:nvSpPr>
          <p:spPr>
            <a:xfrm>
              <a:off x="2226815" y="366695"/>
              <a:ext cx="208783" cy="1249579"/>
            </a:xfrm>
            <a:prstGeom prst="rect">
              <a:avLst/>
            </a:prstGeom>
            <a:solidFill>
              <a:srgbClr val="222222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2800" cap="all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"/>
                </a:defRPr>
              </a:pPr>
              <a:endParaRPr/>
            </a:p>
          </p:txBody>
        </p:sp>
        <p:pic>
          <p:nvPicPr>
            <p:cNvPr id="230" name="pasted-image.pdf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2270582" y="0"/>
              <a:ext cx="1666418" cy="16162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31" name="Shape 231"/>
            <p:cNvSpPr/>
            <p:nvPr/>
          </p:nvSpPr>
          <p:spPr>
            <a:xfrm>
              <a:off x="2849837" y="21962"/>
              <a:ext cx="448783" cy="325969"/>
            </a:xfrm>
            <a:prstGeom prst="rect">
              <a:avLst/>
            </a:prstGeom>
            <a:solidFill>
              <a:srgbClr val="222222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2800" cap="all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"/>
                </a:defRPr>
              </a:pPr>
              <a:endParaRPr/>
            </a:p>
          </p:txBody>
        </p:sp>
      </p:grpSp>
      <p:cxnSp>
        <p:nvCxnSpPr>
          <p:cNvPr id="233" name="Connector 233"/>
          <p:cNvCxnSpPr>
            <a:stCxn id="214" idx="2"/>
            <a:endCxn id="218" idx="0"/>
          </p:cNvCxnSpPr>
          <p:nvPr/>
        </p:nvCxnSpPr>
        <p:spPr>
          <a:xfrm>
            <a:off x="10662835" y="5375642"/>
            <a:ext cx="5957" cy="337775"/>
          </a:xfrm>
          <a:prstGeom prst="straightConnector1">
            <a:avLst/>
          </a:prstGeom>
          <a:ln w="25400">
            <a:solidFill>
              <a:schemeClr val="accent1"/>
            </a:solidFill>
            <a:miter lim="400000"/>
          </a:ln>
        </p:spPr>
      </p:cxnSp>
      <p:sp>
        <p:nvSpPr>
          <p:cNvPr id="234" name="Shape 234"/>
          <p:cNvSpPr/>
          <p:nvPr/>
        </p:nvSpPr>
        <p:spPr>
          <a:xfrm>
            <a:off x="809256" y="6476313"/>
            <a:ext cx="6742099" cy="1"/>
          </a:xfrm>
          <a:prstGeom prst="line">
            <a:avLst/>
          </a:prstGeom>
          <a:ln w="25400">
            <a:solidFill>
              <a:schemeClr val="accent1"/>
            </a:solidFill>
            <a:prstDash val="sysDot"/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2800" cap="all">
                <a:latin typeface="+mn-lt"/>
                <a:ea typeface="+mn-ea"/>
                <a:cs typeface="+mn-cs"/>
                <a:sym typeface="DIN Condensed"/>
              </a:defRPr>
            </a:pPr>
            <a:endParaRPr/>
          </a:p>
        </p:txBody>
      </p:sp>
      <p:pic>
        <p:nvPicPr>
          <p:cNvPr id="235" name="pasted-image.pdf"/>
          <p:cNvPicPr>
            <a:picLocks noChangeAspect="1"/>
          </p:cNvPicPr>
          <p:nvPr/>
        </p:nvPicPr>
        <p:blipFill>
          <a:blip r:embed="rId2">
            <a:alphaModFix amt="95000"/>
            <a:extLst/>
          </a:blip>
          <a:stretch>
            <a:fillRect/>
          </a:stretch>
        </p:blipFill>
        <p:spPr>
          <a:xfrm>
            <a:off x="9344183" y="6103951"/>
            <a:ext cx="2709545" cy="74472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44" name="Group 244"/>
          <p:cNvGrpSpPr/>
          <p:nvPr/>
        </p:nvGrpSpPr>
        <p:grpSpPr>
          <a:xfrm>
            <a:off x="4200261" y="6807088"/>
            <a:ext cx="2279335" cy="1677677"/>
            <a:chOff x="0" y="0"/>
            <a:chExt cx="2279333" cy="1677676"/>
          </a:xfrm>
        </p:grpSpPr>
        <p:pic>
          <p:nvPicPr>
            <p:cNvPr id="236" name="pasted-image.pdf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0" y="0"/>
              <a:ext cx="2279333" cy="16776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37" name="Shape 237"/>
            <p:cNvSpPr/>
            <p:nvPr/>
          </p:nvSpPr>
          <p:spPr>
            <a:xfrm>
              <a:off x="157904" y="852303"/>
              <a:ext cx="415189" cy="317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algn="ctr">
                <a:defRPr sz="1500" spc="29">
                  <a:solidFill>
                    <a:schemeClr val="accent5">
                      <a:hueOff val="343847"/>
                      <a:satOff val="6318"/>
                      <a:lumOff val="8159"/>
                    </a:schemeClr>
                  </a:solidFill>
                  <a:latin typeface="League Gothic"/>
                  <a:ea typeface="League Gothic"/>
                  <a:cs typeface="League Gothic"/>
                  <a:sym typeface="League Gothic"/>
                </a:defRPr>
              </a:pPr>
              <a:r>
                <a:rPr sz="1400" spc="28"/>
                <a:t>[</a:t>
              </a:r>
              <a:r>
                <a:rPr sz="500" spc="9"/>
                <a:t> </a:t>
              </a:r>
              <a:r>
                <a:rPr sz="1400" spc="28"/>
                <a:t>law</a:t>
              </a:r>
              <a:r>
                <a:rPr sz="500" spc="9"/>
                <a:t> </a:t>
              </a:r>
              <a:r>
                <a:rPr sz="1400" spc="28"/>
                <a:t>]</a:t>
              </a:r>
            </a:p>
          </p:txBody>
        </p:sp>
        <p:sp>
          <p:nvSpPr>
            <p:cNvPr id="238" name="Shape 238"/>
            <p:cNvSpPr/>
            <p:nvPr/>
          </p:nvSpPr>
          <p:spPr>
            <a:xfrm>
              <a:off x="184546" y="1131865"/>
              <a:ext cx="998555" cy="232015"/>
            </a:xfrm>
            <a:prstGeom prst="rect">
              <a:avLst/>
            </a:prstGeom>
            <a:solidFill>
              <a:srgbClr val="F69E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2800" cap="all">
                  <a:solidFill>
                    <a:srgbClr val="F69E50"/>
                  </a:solidFill>
                  <a:latin typeface="+mn-lt"/>
                  <a:ea typeface="+mn-ea"/>
                  <a:cs typeface="+mn-cs"/>
                  <a:sym typeface="DIN Condensed"/>
                </a:defRPr>
              </a:pPr>
              <a:endParaRPr/>
            </a:p>
          </p:txBody>
        </p:sp>
        <p:sp>
          <p:nvSpPr>
            <p:cNvPr id="239" name="Shape 239"/>
            <p:cNvSpPr/>
            <p:nvPr/>
          </p:nvSpPr>
          <p:spPr>
            <a:xfrm>
              <a:off x="667641" y="254827"/>
              <a:ext cx="991121" cy="232015"/>
            </a:xfrm>
            <a:prstGeom prst="rect">
              <a:avLst/>
            </a:prstGeom>
            <a:solidFill>
              <a:srgbClr val="C33741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2800" cap="all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"/>
                </a:defRPr>
              </a:pPr>
              <a:endParaRPr/>
            </a:p>
          </p:txBody>
        </p:sp>
        <p:sp>
          <p:nvSpPr>
            <p:cNvPr id="240" name="Shape 240"/>
            <p:cNvSpPr/>
            <p:nvPr/>
          </p:nvSpPr>
          <p:spPr>
            <a:xfrm>
              <a:off x="184546" y="691889"/>
              <a:ext cx="385588" cy="232016"/>
            </a:xfrm>
            <a:prstGeom prst="rect">
              <a:avLst/>
            </a:prstGeom>
            <a:solidFill>
              <a:srgbClr val="C33741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2800" cap="all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"/>
                </a:defRPr>
              </a:pPr>
              <a:endParaRPr/>
            </a:p>
          </p:txBody>
        </p:sp>
        <p:sp>
          <p:nvSpPr>
            <p:cNvPr id="241" name="Shape 241"/>
            <p:cNvSpPr/>
            <p:nvPr/>
          </p:nvSpPr>
          <p:spPr>
            <a:xfrm>
              <a:off x="970574" y="411906"/>
              <a:ext cx="415189" cy="317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algn="ctr">
                <a:defRPr sz="1400" spc="28">
                  <a:solidFill>
                    <a:srgbClr val="C33741"/>
                  </a:solidFill>
                  <a:latin typeface="League Gothic"/>
                  <a:ea typeface="League Gothic"/>
                  <a:cs typeface="League Gothic"/>
                  <a:sym typeface="League Gothic"/>
                </a:defRPr>
              </a:pPr>
              <a:r>
                <a:t>[</a:t>
              </a:r>
              <a:r>
                <a:rPr sz="500" spc="9"/>
                <a:t> </a:t>
              </a:r>
              <a:r>
                <a:t>law</a:t>
              </a:r>
              <a:r>
                <a:rPr sz="500" spc="9"/>
                <a:t> </a:t>
              </a:r>
              <a:r>
                <a:t>]</a:t>
              </a:r>
            </a:p>
          </p:txBody>
        </p:sp>
        <p:sp>
          <p:nvSpPr>
            <p:cNvPr id="242" name="Shape 242"/>
            <p:cNvSpPr/>
            <p:nvPr/>
          </p:nvSpPr>
          <p:spPr>
            <a:xfrm>
              <a:off x="379897" y="1307831"/>
              <a:ext cx="580543" cy="317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algn="ctr">
                <a:defRPr sz="1500" spc="29">
                  <a:solidFill>
                    <a:srgbClr val="F69E50"/>
                  </a:solidFill>
                  <a:latin typeface="League Gothic"/>
                  <a:ea typeface="League Gothic"/>
                  <a:cs typeface="League Gothic"/>
                  <a:sym typeface="League Gothic"/>
                </a:defRPr>
              </a:pPr>
              <a:r>
                <a:rPr sz="1400" spc="28"/>
                <a:t>[</a:t>
              </a:r>
              <a:r>
                <a:rPr sz="500" spc="9"/>
                <a:t> </a:t>
              </a:r>
              <a:r>
                <a:rPr sz="1400" spc="28"/>
                <a:t>people</a:t>
              </a:r>
              <a:r>
                <a:rPr sz="500" spc="9"/>
                <a:t> </a:t>
              </a:r>
              <a:r>
                <a:rPr sz="1400" spc="28"/>
                <a:t>]</a:t>
              </a:r>
            </a:p>
          </p:txBody>
        </p:sp>
        <p:sp>
          <p:nvSpPr>
            <p:cNvPr id="243" name="Shape 243"/>
            <p:cNvSpPr/>
            <p:nvPr/>
          </p:nvSpPr>
          <p:spPr>
            <a:xfrm>
              <a:off x="139943" y="152299"/>
              <a:ext cx="2101851" cy="12115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>
                <a:lnSpc>
                  <a:spcPct val="180000"/>
                </a:lnSpc>
                <a:spcBef>
                  <a:spcPts val="0"/>
                </a:spcBef>
                <a:defRPr sz="1600">
                  <a:solidFill>
                    <a:schemeClr val="accent1"/>
                  </a:solidFill>
                  <a:latin typeface="League Gothic"/>
                  <a:ea typeface="League Gothic"/>
                  <a:cs typeface="League Gothic"/>
                  <a:sym typeface="League Gothic"/>
                </a:defRPr>
              </a:pPr>
              <a:r>
                <a:rPr dirty="0"/>
                <a:t>“Passed </a:t>
              </a:r>
              <a:r>
                <a:rPr dirty="0">
                  <a:solidFill>
                    <a:srgbClr val="FFFFFF"/>
                  </a:solidFill>
                </a:rPr>
                <a:t>Marriage Equality </a:t>
              </a:r>
              <a:r>
                <a:rPr dirty="0"/>
                <a:t>and </a:t>
              </a:r>
              <a:r>
                <a:rPr dirty="0">
                  <a:solidFill>
                    <a:srgbClr val="FFFFFF"/>
                  </a:solidFill>
                </a:rPr>
                <a:t>GENDA</a:t>
              </a:r>
              <a:r>
                <a:rPr dirty="0"/>
                <a:t> to promote equality for our </a:t>
              </a:r>
              <a:r>
                <a:rPr dirty="0">
                  <a:solidFill>
                    <a:srgbClr val="FFFFFF"/>
                  </a:solidFill>
                </a:rPr>
                <a:t>LGBTQ communit</a:t>
              </a:r>
              <a:r>
                <a:rPr spc="80" dirty="0">
                  <a:solidFill>
                    <a:srgbClr val="FFFFFF"/>
                  </a:solidFill>
                </a:rPr>
                <a:t>y</a:t>
              </a:r>
              <a:r>
                <a:rPr dirty="0"/>
                <a:t>!”</a:t>
              </a:r>
            </a:p>
          </p:txBody>
        </p:sp>
      </p:grpSp>
      <p:sp>
        <p:nvSpPr>
          <p:cNvPr id="245" name="Shape 245"/>
          <p:cNvSpPr/>
          <p:nvPr/>
        </p:nvSpPr>
        <p:spPr>
          <a:xfrm>
            <a:off x="386741" y="1333409"/>
            <a:ext cx="7278552" cy="24416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44500" indent="-444500">
              <a:spcBef>
                <a:spcPts val="700"/>
              </a:spcBef>
              <a:buClr>
                <a:schemeClr val="accent1"/>
              </a:buClr>
              <a:buSzPct val="104999"/>
              <a:buFont typeface="Avenir Next"/>
              <a:buChar char="▸"/>
              <a:defRPr sz="3000">
                <a:latin typeface="League Gothic"/>
                <a:ea typeface="League Gothic"/>
                <a:cs typeface="League Gothic"/>
                <a:sym typeface="League Gothic"/>
              </a:defRPr>
            </a:pPr>
            <a:r>
              <a:rPr sz="2200" dirty="0" err="1">
                <a:latin typeface="+mn-lt"/>
              </a:rPr>
              <a:t>Revolut.io’s</a:t>
            </a:r>
            <a:r>
              <a:rPr sz="2200" dirty="0">
                <a:latin typeface="+mn-lt"/>
              </a:rPr>
              <a:t> system routinely pulls the latest statements made by state legislators across a variety of platforms</a:t>
            </a:r>
          </a:p>
          <a:p>
            <a:pPr marL="444500" indent="-444500">
              <a:spcBef>
                <a:spcPts val="1200"/>
              </a:spcBef>
              <a:buClr>
                <a:schemeClr val="accent1"/>
              </a:buClr>
              <a:buSzPct val="104999"/>
              <a:buFont typeface="Avenir Next"/>
              <a:buChar char="▸"/>
              <a:defRPr sz="3000">
                <a:latin typeface="League Gothic"/>
                <a:ea typeface="League Gothic"/>
                <a:cs typeface="League Gothic"/>
                <a:sym typeface="League Gothic"/>
              </a:defRPr>
            </a:pPr>
            <a:r>
              <a:rPr sz="2200" dirty="0">
                <a:latin typeface="+mn-lt"/>
              </a:rPr>
              <a:t>AI models augment the raw post data for better classification and tagging</a:t>
            </a:r>
          </a:p>
          <a:p>
            <a:pPr marL="444500" indent="-444500">
              <a:spcBef>
                <a:spcPts val="1200"/>
              </a:spcBef>
              <a:buClr>
                <a:schemeClr val="accent1"/>
              </a:buClr>
              <a:buSzPct val="104999"/>
              <a:buFont typeface="Avenir Next"/>
              <a:buChar char="▸"/>
              <a:defRPr sz="3000">
                <a:latin typeface="League Gothic"/>
                <a:ea typeface="League Gothic"/>
                <a:cs typeface="League Gothic"/>
                <a:sym typeface="League Gothic"/>
              </a:defRPr>
            </a:pPr>
            <a:r>
              <a:rPr sz="2200" dirty="0">
                <a:latin typeface="+mn-lt"/>
              </a:rPr>
              <a:t>Monitoring over 8,500 accounts and counting</a:t>
            </a:r>
          </a:p>
        </p:txBody>
      </p:sp>
      <p:sp>
        <p:nvSpPr>
          <p:cNvPr id="248" name="Shape 248"/>
          <p:cNvSpPr/>
          <p:nvPr/>
        </p:nvSpPr>
        <p:spPr>
          <a:xfrm>
            <a:off x="7653020" y="4721860"/>
            <a:ext cx="977900" cy="6616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9510" y="0"/>
                </a:lnTo>
                <a:lnTo>
                  <a:pt x="9510" y="21600"/>
                </a:lnTo>
                <a:lnTo>
                  <a:pt x="0" y="21600"/>
                </a:lnTo>
              </a:path>
            </a:pathLst>
          </a:custGeom>
          <a:ln w="25400">
            <a:solidFill>
              <a:schemeClr val="accent1"/>
            </a:solidFill>
            <a:miter lim="400000"/>
            <a:tailEnd type="triangle"/>
          </a:ln>
        </p:spPr>
        <p:txBody>
          <a:bodyPr/>
          <a:lstStyle/>
          <a:p>
            <a:endParaRPr/>
          </a:p>
        </p:txBody>
      </p:sp>
      <p:sp>
        <p:nvSpPr>
          <p:cNvPr id="247" name="Shape 247"/>
          <p:cNvSpPr/>
          <p:nvPr/>
        </p:nvSpPr>
        <p:spPr>
          <a:xfrm flipV="1">
            <a:off x="10670300" y="5878757"/>
            <a:ext cx="1" cy="120687"/>
          </a:xfrm>
          <a:prstGeom prst="line">
            <a:avLst/>
          </a:prstGeom>
          <a:ln w="25400">
            <a:solidFill>
              <a:schemeClr val="accent1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2800" cap="all">
                <a:latin typeface="+mn-lt"/>
                <a:ea typeface="+mn-ea"/>
                <a:cs typeface="+mn-cs"/>
                <a:sym typeface="DIN Condensed"/>
              </a:defRPr>
            </a:pPr>
            <a:endParaRPr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pasted-image.pdf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8564" y="2057400"/>
            <a:ext cx="12303874" cy="7521497"/>
          </a:xfrm>
          <a:prstGeom prst="rect">
            <a:avLst/>
          </a:prstGeom>
          <a:ln w="12700">
            <a:miter lim="400000"/>
          </a:ln>
        </p:spPr>
      </p:pic>
      <p:sp>
        <p:nvSpPr>
          <p:cNvPr id="262" name="Shape 262"/>
          <p:cNvSpPr/>
          <p:nvPr/>
        </p:nvSpPr>
        <p:spPr>
          <a:xfrm>
            <a:off x="411292" y="547176"/>
            <a:ext cx="11926806" cy="11798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7000">
                <a:solidFill>
                  <a:schemeClr val="accent1"/>
                </a:solidFill>
                <a:latin typeface="League Gothic"/>
                <a:ea typeface="League Gothic"/>
                <a:cs typeface="League Gothic"/>
                <a:sym typeface="League Gothic"/>
              </a:defRPr>
            </a:lvl1pPr>
          </a:lstStyle>
          <a:p>
            <a:pPr algn="ctr"/>
            <a:r>
              <a:rPr lang="en-US" dirty="0" smtClean="0"/>
              <a:t>TRACKING 8,500+ ACCOUNTS AND COUNTING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4011801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screencapture-revolut-io-social-media-tracker-demo-2020-3-5-2021-03-12-12_46_43.png"/>
          <p:cNvPicPr>
            <a:picLocks noGrp="1" noChangeAspect="1"/>
          </p:cNvPicPr>
          <p:nvPr>
            <p:ph type="pic" idx="14"/>
          </p:nvPr>
        </p:nvPicPr>
        <p:blipFill>
          <a:blip r:embed="rId2">
            <a:extLst/>
          </a:blip>
          <a:srcRect l="6506" t="1053" r="15980" b="46736"/>
          <a:stretch>
            <a:fillRect/>
          </a:stretch>
        </p:blipFill>
        <p:spPr>
          <a:xfrm>
            <a:off x="7112000" y="1536699"/>
            <a:ext cx="5486401" cy="7797801"/>
          </a:xfrm>
          <a:prstGeom prst="rect">
            <a:avLst/>
          </a:prstGeom>
        </p:spPr>
      </p:pic>
      <p:sp>
        <p:nvSpPr>
          <p:cNvPr id="251" name="Shape 25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>
            <a:lvl1pPr defTabSz="467359">
              <a:spcBef>
                <a:spcPts val="2200"/>
              </a:spcBef>
              <a:defRPr sz="4800"/>
            </a:lvl1pPr>
          </a:lstStyle>
          <a:p>
            <a:r>
              <a:rPr sz="5400" dirty="0">
                <a:latin typeface="League Gothic" pitchFamily="50" charset="0"/>
              </a:rPr>
              <a:t>What are legislators saying?</a:t>
            </a:r>
          </a:p>
        </p:txBody>
      </p:sp>
      <p:sp>
        <p:nvSpPr>
          <p:cNvPr id="252" name="Shape 252"/>
          <p:cNvSpPr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 marL="395604" indent="-395604" defTabSz="519937">
              <a:lnSpc>
                <a:spcPct val="120000"/>
              </a:lnSpc>
              <a:spcBef>
                <a:spcPts val="2400"/>
              </a:spcBef>
              <a:defRPr sz="2492"/>
            </a:pPr>
            <a:r>
              <a:rPr sz="3200" dirty="0">
                <a:latin typeface="+mn-lt"/>
              </a:rPr>
              <a:t>Instantly view </a:t>
            </a:r>
            <a:r>
              <a:rPr sz="3200" dirty="0" smtClean="0">
                <a:latin typeface="+mn-lt"/>
              </a:rPr>
              <a:t>topics </a:t>
            </a:r>
            <a:r>
              <a:rPr sz="3200" dirty="0">
                <a:latin typeface="+mn-lt"/>
              </a:rPr>
              <a:t>being discussed and what’s being said about them</a:t>
            </a:r>
          </a:p>
          <a:p>
            <a:pPr marL="395604" indent="-395604" defTabSz="519937">
              <a:lnSpc>
                <a:spcPct val="120000"/>
              </a:lnSpc>
              <a:spcBef>
                <a:spcPts val="2400"/>
              </a:spcBef>
              <a:defRPr sz="2492"/>
            </a:pPr>
            <a:r>
              <a:rPr sz="3200" dirty="0">
                <a:latin typeface="+mn-lt"/>
              </a:rPr>
              <a:t>Discussions classified by </a:t>
            </a:r>
            <a:r>
              <a:rPr sz="3200" dirty="0" smtClean="0">
                <a:latin typeface="+mn-lt"/>
              </a:rPr>
              <a:t>AI</a:t>
            </a:r>
            <a:r>
              <a:rPr lang="en-US" sz="3200" dirty="0" smtClean="0">
                <a:latin typeface="+mn-lt"/>
              </a:rPr>
              <a:t>-</a:t>
            </a:r>
            <a:r>
              <a:rPr sz="3200" dirty="0" smtClean="0">
                <a:latin typeface="+mn-lt"/>
              </a:rPr>
              <a:t>topic </a:t>
            </a:r>
            <a:r>
              <a:rPr sz="3200" dirty="0">
                <a:latin typeface="+mn-lt"/>
              </a:rPr>
              <a:t>models provides broad-level understanding of current trends</a:t>
            </a:r>
          </a:p>
          <a:p>
            <a:pPr marL="395604" indent="-395604" defTabSz="519937">
              <a:lnSpc>
                <a:spcPct val="120000"/>
              </a:lnSpc>
              <a:spcBef>
                <a:spcPts val="2400"/>
              </a:spcBef>
              <a:defRPr sz="2492"/>
            </a:pPr>
            <a:r>
              <a:rPr sz="3200" dirty="0">
                <a:latin typeface="+mn-lt"/>
              </a:rPr>
              <a:t>Entity-level overview of specific people, groups, events, and issues discussed, ready for closer examination</a:t>
            </a:r>
          </a:p>
          <a:p>
            <a:pPr marL="395604" indent="-395604" defTabSz="519937">
              <a:lnSpc>
                <a:spcPct val="120000"/>
              </a:lnSpc>
              <a:spcBef>
                <a:spcPts val="2400"/>
              </a:spcBef>
              <a:defRPr sz="2492"/>
            </a:pPr>
            <a:r>
              <a:rPr sz="3200" dirty="0">
                <a:latin typeface="+mn-lt"/>
              </a:rPr>
              <a:t>Customizable saved topics to alert you on the latest concerning your key issues</a:t>
            </a:r>
          </a:p>
        </p:txBody>
      </p:sp>
      <p:sp>
        <p:nvSpPr>
          <p:cNvPr id="253" name="Shape 253"/>
          <p:cNvSpPr/>
          <p:nvPr/>
        </p:nvSpPr>
        <p:spPr>
          <a:xfrm>
            <a:off x="406400" y="304799"/>
            <a:ext cx="11176000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b">
            <a:spAutoFit/>
          </a:bodyPr>
          <a:lstStyle/>
          <a:p>
            <a:pPr defTabSz="457200">
              <a:lnSpc>
                <a:spcPct val="80000"/>
              </a:lnSpc>
              <a:spcBef>
                <a:spcPts val="0"/>
              </a:spcBef>
              <a:defRPr sz="3300" cap="all" spc="66">
                <a:latin typeface="League Gothic"/>
                <a:ea typeface="League Gothic"/>
                <a:cs typeface="League Gothic"/>
                <a:sym typeface="League Gothic"/>
              </a:defRPr>
            </a:pPr>
            <a:r>
              <a:rPr u="sng" dirty="0">
                <a:solidFill>
                  <a:schemeClr val="accent1"/>
                </a:solidFill>
              </a:rPr>
              <a:t>revolut.io</a:t>
            </a:r>
            <a:r>
              <a:rPr dirty="0"/>
              <a:t> Legislator monitoring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screencapture-revolut-io-social-media-tracker-demo-search-emergency-powers-2021-03-04-14_46_21.png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rcRect t="791" r="55462" b="57422"/>
          <a:stretch>
            <a:fillRect/>
          </a:stretch>
        </p:blipFill>
        <p:spPr>
          <a:xfrm>
            <a:off x="179488" y="0"/>
            <a:ext cx="5306912" cy="9753600"/>
          </a:xfrm>
          <a:prstGeom prst="rect">
            <a:avLst/>
          </a:prstGeom>
        </p:spPr>
      </p:pic>
      <p:sp>
        <p:nvSpPr>
          <p:cNvPr id="256" name="Shape 256"/>
          <p:cNvSpPr>
            <a:spLocks noGrp="1"/>
          </p:cNvSpPr>
          <p:nvPr>
            <p:ph type="title"/>
          </p:nvPr>
        </p:nvSpPr>
        <p:spPr>
          <a:xfrm>
            <a:off x="5892800" y="6807200"/>
            <a:ext cx="6705600" cy="2705100"/>
          </a:xfrm>
          <a:prstGeom prst="rect">
            <a:avLst/>
          </a:prstGeom>
        </p:spPr>
        <p:txBody>
          <a:bodyPr>
            <a:normAutofit/>
          </a:bodyPr>
          <a:lstStyle>
            <a:lvl1pPr defTabSz="350520">
              <a:defRPr sz="10200"/>
            </a:lvl1pPr>
          </a:lstStyle>
          <a:p>
            <a:r>
              <a:rPr dirty="0">
                <a:latin typeface="League Gothic" pitchFamily="50" charset="0"/>
              </a:rPr>
              <a:t>timing is everything</a:t>
            </a:r>
          </a:p>
        </p:txBody>
      </p:sp>
      <p:sp>
        <p:nvSpPr>
          <p:cNvPr id="257" name="Shape 257"/>
          <p:cNvSpPr>
            <a:spLocks noGrp="1"/>
          </p:cNvSpPr>
          <p:nvPr>
            <p:ph type="body" sz="quarter" idx="1"/>
          </p:nvPr>
        </p:nvSpPr>
        <p:spPr>
          <a:xfrm>
            <a:off x="5892800" y="4648200"/>
            <a:ext cx="6705600" cy="1803400"/>
          </a:xfrm>
          <a:prstGeom prst="rect">
            <a:avLst/>
          </a:prstGeom>
        </p:spPr>
        <p:txBody>
          <a:bodyPr>
            <a:normAutofit/>
          </a:bodyPr>
          <a:lstStyle>
            <a:lvl1pPr defTabSz="490727">
              <a:spcBef>
                <a:spcPts val="1900"/>
              </a:spcBef>
              <a:defRPr sz="4535"/>
            </a:lvl1pPr>
          </a:lstStyle>
          <a:p>
            <a:r>
              <a:rPr sz="4800" dirty="0">
                <a:latin typeface="League Gothic" pitchFamily="50" charset="0"/>
              </a:rPr>
              <a:t>finding opportunities to connect and inform</a:t>
            </a:r>
          </a:p>
        </p:txBody>
      </p:sp>
      <p:sp>
        <p:nvSpPr>
          <p:cNvPr id="258" name="Shape 258"/>
          <p:cNvSpPr/>
          <p:nvPr/>
        </p:nvSpPr>
        <p:spPr>
          <a:xfrm>
            <a:off x="5816600" y="1066800"/>
            <a:ext cx="6705602" cy="35075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Autofit/>
          </a:bodyPr>
          <a:lstStyle/>
          <a:p>
            <a:pPr marL="408940" indent="-408940" defTabSz="537463">
              <a:spcBef>
                <a:spcPts val="2500"/>
              </a:spcBef>
              <a:buClr>
                <a:schemeClr val="accent1"/>
              </a:buClr>
              <a:buSzPct val="104999"/>
              <a:buFont typeface="Avenir Next"/>
              <a:buChar char="▸"/>
              <a:defRPr sz="2576"/>
            </a:pPr>
            <a:r>
              <a:rPr sz="3000" dirty="0">
                <a:latin typeface="+mn-lt"/>
              </a:rPr>
              <a:t>Understand when key moments arise to promote your view</a:t>
            </a:r>
          </a:p>
          <a:p>
            <a:pPr marL="408940" indent="-408940" defTabSz="537463">
              <a:spcBef>
                <a:spcPts val="2500"/>
              </a:spcBef>
              <a:buClr>
                <a:schemeClr val="accent1"/>
              </a:buClr>
              <a:buSzPct val="104999"/>
              <a:buFont typeface="Avenir Next"/>
              <a:buChar char="▸"/>
              <a:defRPr sz="2576"/>
            </a:pPr>
            <a:r>
              <a:rPr sz="3000" dirty="0">
                <a:latin typeface="+mn-lt"/>
              </a:rPr>
              <a:t>Find legislators most engaged on an issue</a:t>
            </a:r>
          </a:p>
          <a:p>
            <a:pPr marL="408940" indent="-408940" defTabSz="537463">
              <a:spcBef>
                <a:spcPts val="2500"/>
              </a:spcBef>
              <a:buClr>
                <a:schemeClr val="accent1"/>
              </a:buClr>
              <a:buSzPct val="104999"/>
              <a:buFont typeface="Avenir Next"/>
              <a:buChar char="▸"/>
              <a:defRPr sz="2576"/>
            </a:pPr>
            <a:r>
              <a:rPr sz="3000" dirty="0">
                <a:latin typeface="+mn-lt"/>
              </a:rPr>
              <a:t>Track performance of issues for easy stakeholder reporting</a:t>
            </a:r>
          </a:p>
        </p:txBody>
      </p:sp>
      <p:sp>
        <p:nvSpPr>
          <p:cNvPr id="259" name="Shape 259"/>
          <p:cNvSpPr/>
          <p:nvPr/>
        </p:nvSpPr>
        <p:spPr>
          <a:xfrm>
            <a:off x="5915695" y="6506940"/>
            <a:ext cx="6705601" cy="1"/>
          </a:xfrm>
          <a:prstGeom prst="line">
            <a:avLst/>
          </a:prstGeom>
          <a:ln w="508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2800" cap="all">
                <a:latin typeface="+mn-lt"/>
                <a:ea typeface="+mn-ea"/>
                <a:cs typeface="+mn-cs"/>
                <a:sym typeface="DIN Condensed"/>
              </a:defRPr>
            </a:pPr>
            <a:endParaRPr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hape 261"/>
          <p:cNvSpPr>
            <a:spLocks noGrp="1"/>
          </p:cNvSpPr>
          <p:nvPr>
            <p:ph type="body" idx="13"/>
          </p:nvPr>
        </p:nvSpPr>
        <p:spPr>
          <a:xfrm>
            <a:off x="406400" y="394962"/>
            <a:ext cx="11176000" cy="519438"/>
          </a:xfrm>
          <a:prstGeom prst="rect">
            <a:avLst/>
          </a:prstGeom>
        </p:spPr>
        <p:txBody>
          <a:bodyPr/>
          <a:lstStyle>
            <a:lvl1pPr>
              <a:defRPr sz="3300" spc="165">
                <a:latin typeface="League Gothic"/>
                <a:ea typeface="League Gothic"/>
                <a:cs typeface="League Gothic"/>
                <a:sym typeface="League Gothic"/>
              </a:defRPr>
            </a:lvl1pPr>
          </a:lstStyle>
          <a:p>
            <a:r>
              <a:rPr dirty="0" smtClean="0"/>
              <a:t>get </a:t>
            </a:r>
            <a:r>
              <a:rPr dirty="0"/>
              <a:t>started</a:t>
            </a:r>
          </a:p>
        </p:txBody>
      </p:sp>
      <p:sp>
        <p:nvSpPr>
          <p:cNvPr id="262" name="Shape 26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>
                <a:latin typeface="+mn-lt"/>
              </a:rPr>
              <a:t>Tracking platform available on a monthly-subscription basis</a:t>
            </a:r>
          </a:p>
          <a:p>
            <a:r>
              <a:rPr dirty="0">
                <a:latin typeface="+mn-lt"/>
              </a:rPr>
              <a:t>Bulk licensing and training sessions available for teams and offices</a:t>
            </a:r>
          </a:p>
          <a:p>
            <a:r>
              <a:rPr dirty="0">
                <a:latin typeface="+mn-lt"/>
              </a:rPr>
              <a:t>Contact for pricing and free-trial account</a:t>
            </a:r>
          </a:p>
          <a:p>
            <a:r>
              <a:rPr u="sng" dirty="0">
                <a:solidFill>
                  <a:schemeClr val="accent1"/>
                </a:solidFill>
                <a:latin typeface="+mn-lt"/>
                <a:hlinkClick r:id="rId2"/>
              </a:rPr>
              <a:t>https://revolut.io/legislator-monitoring</a:t>
            </a:r>
          </a:p>
          <a:p>
            <a:r>
              <a:rPr dirty="0">
                <a:latin typeface="+mn-lt"/>
              </a:rPr>
              <a:t>Email at </a:t>
            </a:r>
            <a:r>
              <a:rPr u="sng" dirty="0">
                <a:solidFill>
                  <a:schemeClr val="accent1"/>
                </a:solidFill>
                <a:latin typeface="+mn-lt"/>
                <a:hlinkClick r:id="rId3"/>
              </a:rPr>
              <a:t>legislator.tracking@revolut.io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ew_Template7">
  <a:themeElements>
    <a:clrScheme name="Custom 1">
      <a:dk1>
        <a:srgbClr val="222222"/>
      </a:dk1>
      <a:lt1>
        <a:srgbClr val="838787"/>
      </a:lt1>
      <a:dk2>
        <a:srgbClr val="222222"/>
      </a:dk2>
      <a:lt2>
        <a:srgbClr val="A6AAA9"/>
      </a:lt2>
      <a:accent1>
        <a:srgbClr val="34A5DA"/>
      </a:accent1>
      <a:accent2>
        <a:srgbClr val="3F969A"/>
      </a:accent2>
      <a:accent3>
        <a:srgbClr val="8ABE5E"/>
      </a:accent3>
      <a:accent4>
        <a:srgbClr val="FDCB56"/>
      </a:accent4>
      <a:accent5>
        <a:srgbClr val="E42832"/>
      </a:accent5>
      <a:accent6>
        <a:srgbClr val="C52060"/>
      </a:accent6>
      <a:hlink>
        <a:srgbClr val="34A5DA"/>
      </a:hlink>
      <a:folHlink>
        <a:srgbClr val="34A5DA"/>
      </a:folHlink>
    </a:clrScheme>
    <a:fontScheme name="New_Template7">
      <a:majorFont>
        <a:latin typeface="DIN Condensed"/>
        <a:ea typeface="DIN Condensed"/>
        <a:cs typeface="DIN Condensed"/>
      </a:majorFont>
      <a:minorFont>
        <a:latin typeface="DIN Condensed"/>
        <a:ea typeface="DIN Condensed"/>
        <a:cs typeface="DIN Condensed"/>
      </a:minorFont>
    </a:fontScheme>
    <a:fmtScheme name="New_Template7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8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0" i="0" u="none" strike="noStrike" cap="all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DIN Condense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2400"/>
          </a:spcBef>
          <a:spcAft>
            <a:spcPts val="0"/>
          </a:spcAft>
          <a:buClrTx/>
          <a:buSzTx/>
          <a:buFontTx/>
          <a:buNone/>
          <a:tabLst/>
          <a:defRPr kumimoji="0" sz="2000" b="0" i="0" u="none" strike="noStrike" cap="none" spc="0" normalizeH="0" baseline="0">
            <a:ln>
              <a:noFill/>
            </a:ln>
            <a:solidFill>
              <a:srgbClr val="838787"/>
            </a:solidFill>
            <a:effectLst/>
            <a:uFillTx/>
            <a:latin typeface="Avenir Next Medium"/>
            <a:ea typeface="Avenir Next Medium"/>
            <a:cs typeface="Avenir Next Medium"/>
            <a:sym typeface="Avenir Next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New_Template7">
  <a:themeElements>
    <a:clrScheme name="New_Template7">
      <a:dk1>
        <a:srgbClr val="000000"/>
      </a:dk1>
      <a:lt1>
        <a:srgbClr val="FFFFFF"/>
      </a:lt1>
      <a:dk2>
        <a:srgbClr val="222222"/>
      </a:dk2>
      <a:lt2>
        <a:srgbClr val="A6AAA9"/>
      </a:lt2>
      <a:accent1>
        <a:srgbClr val="34A5DA"/>
      </a:accent1>
      <a:accent2>
        <a:srgbClr val="3F969A"/>
      </a:accent2>
      <a:accent3>
        <a:srgbClr val="8ABE5E"/>
      </a:accent3>
      <a:accent4>
        <a:srgbClr val="FDCB56"/>
      </a:accent4>
      <a:accent5>
        <a:srgbClr val="E42832"/>
      </a:accent5>
      <a:accent6>
        <a:srgbClr val="C52060"/>
      </a:accent6>
      <a:hlink>
        <a:srgbClr val="0000FF"/>
      </a:hlink>
      <a:folHlink>
        <a:srgbClr val="FF00FF"/>
      </a:folHlink>
    </a:clrScheme>
    <a:fontScheme name="New_Template7">
      <a:majorFont>
        <a:latin typeface="DIN Condensed"/>
        <a:ea typeface="DIN Condensed"/>
        <a:cs typeface="DIN Condensed"/>
      </a:majorFont>
      <a:minorFont>
        <a:latin typeface="DIN Condensed"/>
        <a:ea typeface="DIN Condensed"/>
        <a:cs typeface="DIN Condensed"/>
      </a:minorFont>
    </a:fontScheme>
    <a:fmtScheme name="New_Template7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8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0" i="0" u="none" strike="noStrike" cap="all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DIN Condense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2400"/>
          </a:spcBef>
          <a:spcAft>
            <a:spcPts val="0"/>
          </a:spcAft>
          <a:buClrTx/>
          <a:buSzTx/>
          <a:buFontTx/>
          <a:buNone/>
          <a:tabLst/>
          <a:defRPr kumimoji="0" sz="2000" b="0" i="0" u="none" strike="noStrike" cap="none" spc="0" normalizeH="0" baseline="0">
            <a:ln>
              <a:noFill/>
            </a:ln>
            <a:solidFill>
              <a:srgbClr val="838787"/>
            </a:solidFill>
            <a:effectLst/>
            <a:uFillTx/>
            <a:latin typeface="Avenir Next Medium"/>
            <a:ea typeface="Avenir Next Medium"/>
            <a:cs typeface="Avenir Next Medium"/>
            <a:sym typeface="Avenir Next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359</Words>
  <Application>Microsoft Office PowerPoint</Application>
  <PresentationFormat>Custom</PresentationFormat>
  <Paragraphs>45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7" baseType="lpstr">
      <vt:lpstr>Arial</vt:lpstr>
      <vt:lpstr>Avenir Next Medium</vt:lpstr>
      <vt:lpstr>League Gothic</vt:lpstr>
      <vt:lpstr>Avenir Next</vt:lpstr>
      <vt:lpstr>DIN Condensed</vt:lpstr>
      <vt:lpstr>DIN Alternate</vt:lpstr>
      <vt:lpstr>Helvetica</vt:lpstr>
      <vt:lpstr>Helvetica Neue</vt:lpstr>
      <vt:lpstr>New_Template7</vt:lpstr>
      <vt:lpstr>State-Leg social media  monitorING</vt:lpstr>
      <vt:lpstr>PowerPoint Presentation</vt:lpstr>
      <vt:lpstr>Intuitively interactive</vt:lpstr>
      <vt:lpstr>PowerPoint Presentation</vt:lpstr>
      <vt:lpstr>PowerPoint Presentation</vt:lpstr>
      <vt:lpstr>What are legislators saying?</vt:lpstr>
      <vt:lpstr>timing is everything</vt:lpstr>
      <vt:lpstr>PowerPoint Presentation</vt:lpstr>
    </vt:vector>
  </TitlesOfParts>
  <Company>Revolut.io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State-Leg social media  monitorING</dc:title>
  <dc:creator>David Gill</dc:creator>
  <cp:lastModifiedBy>David Gill</cp:lastModifiedBy>
  <cp:revision>9</cp:revision>
  <dcterms:modified xsi:type="dcterms:W3CDTF">2021-03-15T16:20:05Z</dcterms:modified>
</cp:coreProperties>
</file>